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720" r:id="rId2"/>
  </p:sldMasterIdLst>
  <p:notesMasterIdLst>
    <p:notesMasterId r:id="rId69"/>
  </p:notesMasterIdLst>
  <p:sldIdLst>
    <p:sldId id="408" r:id="rId3"/>
    <p:sldId id="409" r:id="rId4"/>
    <p:sldId id="410" r:id="rId5"/>
    <p:sldId id="689" r:id="rId6"/>
    <p:sldId id="609" r:id="rId7"/>
    <p:sldId id="610" r:id="rId8"/>
    <p:sldId id="611" r:id="rId9"/>
    <p:sldId id="632" r:id="rId10"/>
    <p:sldId id="615" r:id="rId11"/>
    <p:sldId id="617" r:id="rId12"/>
    <p:sldId id="620" r:id="rId13"/>
    <p:sldId id="622" r:id="rId14"/>
    <p:sldId id="624" r:id="rId15"/>
    <p:sldId id="626" r:id="rId16"/>
    <p:sldId id="627" r:id="rId17"/>
    <p:sldId id="674" r:id="rId18"/>
    <p:sldId id="701" r:id="rId19"/>
    <p:sldId id="706" r:id="rId20"/>
    <p:sldId id="720" r:id="rId21"/>
    <p:sldId id="721" r:id="rId22"/>
    <p:sldId id="703" r:id="rId23"/>
    <p:sldId id="707" r:id="rId24"/>
    <p:sldId id="715" r:id="rId25"/>
    <p:sldId id="716" r:id="rId26"/>
    <p:sldId id="717" r:id="rId27"/>
    <p:sldId id="725" r:id="rId28"/>
    <p:sldId id="726" r:id="rId29"/>
    <p:sldId id="727" r:id="rId30"/>
    <p:sldId id="728" r:id="rId31"/>
    <p:sldId id="696" r:id="rId32"/>
    <p:sldId id="713" r:id="rId33"/>
    <p:sldId id="700" r:id="rId34"/>
    <p:sldId id="722" r:id="rId35"/>
    <p:sldId id="724" r:id="rId36"/>
    <p:sldId id="723" r:id="rId37"/>
    <p:sldId id="729" r:id="rId38"/>
    <p:sldId id="730" r:id="rId39"/>
    <p:sldId id="731" r:id="rId40"/>
    <p:sldId id="732" r:id="rId41"/>
    <p:sldId id="714" r:id="rId42"/>
    <p:sldId id="733" r:id="rId43"/>
    <p:sldId id="734" r:id="rId44"/>
    <p:sldId id="735" r:id="rId45"/>
    <p:sldId id="736" r:id="rId46"/>
    <p:sldId id="737" r:id="rId47"/>
    <p:sldId id="738" r:id="rId48"/>
    <p:sldId id="739" r:id="rId49"/>
    <p:sldId id="740" r:id="rId50"/>
    <p:sldId id="741" r:id="rId51"/>
    <p:sldId id="742" r:id="rId52"/>
    <p:sldId id="743" r:id="rId53"/>
    <p:sldId id="744" r:id="rId54"/>
    <p:sldId id="745" r:id="rId55"/>
    <p:sldId id="746" r:id="rId56"/>
    <p:sldId id="747" r:id="rId57"/>
    <p:sldId id="748" r:id="rId58"/>
    <p:sldId id="749" r:id="rId59"/>
    <p:sldId id="750" r:id="rId60"/>
    <p:sldId id="751" r:id="rId61"/>
    <p:sldId id="752" r:id="rId62"/>
    <p:sldId id="753" r:id="rId63"/>
    <p:sldId id="709" r:id="rId64"/>
    <p:sldId id="710" r:id="rId65"/>
    <p:sldId id="711" r:id="rId66"/>
    <p:sldId id="712" r:id="rId67"/>
    <p:sldId id="283" r:id="rId6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39" autoAdjust="0"/>
  </p:normalViewPr>
  <p:slideViewPr>
    <p:cSldViewPr>
      <p:cViewPr varScale="1">
        <p:scale>
          <a:sx n="99" d="100"/>
          <a:sy n="99" d="100"/>
        </p:scale>
        <p:origin x="58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4E87-174E-4645-A1B4-6FD7F8DDC90E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551D-67D7-44EA-BF0C-246838C0E9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226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2551D-67D7-44EA-BF0C-246838C0E90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936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2551D-67D7-44EA-BF0C-246838C0E90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29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2551D-67D7-44EA-BF0C-246838C0E90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7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400303"/>
            <a:ext cx="270002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0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4028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751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066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89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1373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604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009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28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388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244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359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086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27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531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38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928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09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>
              <a:defRPr/>
            </a:pPr>
            <a:endParaRPr lang="en-US" sz="1013" kern="12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rtl="0">
              <a:defRPr/>
            </a:pPr>
            <a:r>
              <a:rPr lang="en-US" sz="619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19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0">
                <a:defRPr/>
              </a:pPr>
              <a:endParaRPr lang="en-US" sz="1013" kern="1200">
                <a:solidFill>
                  <a:prstClr val="white"/>
                </a:solidFill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kern="1200">
                <a:solidFill>
                  <a:prstClr val="black">
                    <a:tint val="75000"/>
                  </a:prstClr>
                </a:solidFill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9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361315"/>
            <a:ext cx="4921250" cy="613028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kern="1200" dirty="0">
                <a:solidFill>
                  <a:srgbClr val="101141"/>
                </a:solidFill>
                <a:ea typeface="+mn-ea"/>
                <a:cs typeface="Arial" panose="020B0604020202020204" pitchFamily="34" charset="0"/>
              </a:rPr>
              <a:t>BITS </a:t>
            </a:r>
            <a:r>
              <a:rPr lang="en-US" sz="1100" kern="1200" dirty="0" err="1">
                <a:solidFill>
                  <a:srgbClr val="101141"/>
                </a:solidFill>
                <a:ea typeface="+mn-ea"/>
                <a:cs typeface="Arial" panose="020B0604020202020204" pitchFamily="34" charset="0"/>
              </a:rPr>
              <a:t>Pilani</a:t>
            </a:r>
            <a:endParaRPr lang="en-US" sz="1100" kern="1200" dirty="0">
              <a:solidFill>
                <a:srgbClr val="101141"/>
              </a:solidFill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120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kern="1200" dirty="0">
              <a:solidFill>
                <a:prstClr val="black">
                  <a:tint val="75000"/>
                </a:prstClr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fld id="{DB1C2494-8932-4549-9EEA-B787E7A0F253}" type="slidenum">
              <a:rPr lang="en-US" sz="1600" kern="1200" smtClean="0">
                <a:latin typeface="Tahoma" charset="0"/>
                <a:ea typeface="+mn-ea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600" kern="1200" dirty="0"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473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733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822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1981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25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1290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760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9209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1579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36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0"/>
            <a:ext cx="2193036" cy="69342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495800" y="65532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133600" y="6553200"/>
            <a:ext cx="2362200" cy="45720"/>
          </a:xfrm>
          <a:custGeom>
            <a:avLst/>
            <a:gdLst/>
            <a:ahLst/>
            <a:cxnLst/>
            <a:rect l="l" t="t" r="r" b="b"/>
            <a:pathLst>
              <a:path w="2362200" h="4572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815328" y="65532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62200" y="12954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295400"/>
            <a:ext cx="2362200" cy="45720"/>
          </a:xfrm>
          <a:custGeom>
            <a:avLst/>
            <a:gdLst/>
            <a:ahLst/>
            <a:cxnLst/>
            <a:rect l="l" t="t" r="r" b="b"/>
            <a:pathLst>
              <a:path w="2362200" h="45719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681728" y="12954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361315"/>
            <a:ext cx="4921250" cy="613028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92052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21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276600" y="6596072"/>
            <a:ext cx="58674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600" b="1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60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9" y="6550036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6" y="1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3"/>
            <a:ext cx="8229600" cy="4525963"/>
          </a:xfrm>
        </p:spPr>
        <p:txBody>
          <a:bodyPr/>
          <a:lstStyle>
            <a:lvl1pPr marL="187219" marR="0" indent="-187219" algn="l" defTabSz="4992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 sz="1202" baseline="0">
                <a:latin typeface="Times New Roman" pitchFamily="18" charset="0"/>
                <a:cs typeface="Times New Roman" pitchFamily="18" charset="0"/>
              </a:defRPr>
            </a:lvl1pPr>
            <a:lvl2pPr marL="405640" marR="0" indent="-156016" algn="l" defTabSz="49924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 sz="1092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982">
                <a:latin typeface="Times New Roman" pitchFamily="18" charset="0"/>
                <a:cs typeface="Times New Roman" pitchFamily="18" charset="0"/>
              </a:defRPr>
            </a:lvl3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1966"/>
              </a:lnSpc>
              <a:spcBef>
                <a:spcPts val="0"/>
              </a:spcBef>
              <a:buNone/>
              <a:defRPr sz="1529" b="1" spc="-82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3276600" y="6596072"/>
            <a:ext cx="58674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algn="r">
              <a:defRPr/>
            </a:pPr>
            <a:r>
              <a:rPr lang="en-US" sz="600" b="1">
                <a:solidFill>
                  <a:srgbClr val="101141"/>
                </a:solidFill>
                <a:cs typeface="Arial" charset="0"/>
              </a:rPr>
              <a:t>BITS </a:t>
            </a:r>
            <a:r>
              <a:rPr lang="en-US" sz="600">
                <a:solidFill>
                  <a:srgbClr val="101141"/>
                </a:solidFill>
                <a:cs typeface="Arial" charset="0"/>
              </a:rPr>
              <a:t>Pilani, Pilani Campus</a:t>
            </a:r>
          </a:p>
        </p:txBody>
      </p:sp>
      <p:grpSp>
        <p:nvGrpSpPr>
          <p:cNvPr id="19" name="Group 11"/>
          <p:cNvGrpSpPr>
            <a:grpSpLocks/>
          </p:cNvGrpSpPr>
          <p:nvPr userDrawn="1"/>
        </p:nvGrpSpPr>
        <p:grpSpPr bwMode="auto">
          <a:xfrm>
            <a:off x="2084389" y="6550036"/>
            <a:ext cx="7059612" cy="49213"/>
            <a:chOff x="2083888" y="6550671"/>
            <a:chExt cx="7060112" cy="48665"/>
          </a:xfrm>
        </p:grpSpPr>
        <p:sp>
          <p:nvSpPr>
            <p:cNvPr id="20" name="Rectangle 1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  <p:pic>
        <p:nvPicPr>
          <p:cNvPr id="23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6" y="1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5" name="Rectangle 2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0" name="Rectangle 2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82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530383"/>
      </p:ext>
    </p:extLst>
  </p:cSld>
  <p:clrMapOvr>
    <a:masterClrMapping/>
  </p:clrMapOvr>
  <p:transition spd="slow">
    <p:strips dir="r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75" b="1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175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343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75" b="1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175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75" b="1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175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632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75" b="1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175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340837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2"/>
            <a:ext cx="4038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9302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1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362201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3968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794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2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0202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10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95600" y="6096000"/>
            <a:ext cx="2895600" cy="76200"/>
          </a:xfrm>
          <a:custGeom>
            <a:avLst/>
            <a:gdLst/>
            <a:ahLst/>
            <a:cxnLst/>
            <a:rect l="l" t="t" r="r" b="b"/>
            <a:pathLst>
              <a:path w="2895600" h="762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096000"/>
            <a:ext cx="2895600" cy="76200"/>
          </a:xfrm>
          <a:custGeom>
            <a:avLst/>
            <a:gdLst/>
            <a:ahLst/>
            <a:cxnLst/>
            <a:rect l="l" t="t" r="r" b="b"/>
            <a:pathLst>
              <a:path w="2895600" h="762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791200" y="6096000"/>
            <a:ext cx="2895600" cy="76200"/>
          </a:xfrm>
          <a:custGeom>
            <a:avLst/>
            <a:gdLst/>
            <a:ahLst/>
            <a:cxnLst/>
            <a:rect l="l" t="t" r="r" b="b"/>
            <a:pathLst>
              <a:path w="2895600" h="762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3352800"/>
            <a:ext cx="2057400" cy="19796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141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2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82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6903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3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7" y="381002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26196"/>
            <a:ext cx="5867400" cy="196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b="1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BITS </a:t>
            </a:r>
            <a:r>
              <a:rPr lang="en-US" sz="675" kern="1200" dirty="0">
                <a:solidFill>
                  <a:srgbClr val="101141"/>
                </a:solidFill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6606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75" b="1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175" kern="1200" spc="-113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013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632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7585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8229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6490" y="397663"/>
            <a:ext cx="6831018" cy="543226"/>
          </a:xfrm>
        </p:spPr>
        <p:txBody>
          <a:bodyPr lIns="0" tIns="0" rIns="0" bIns="0"/>
          <a:lstStyle>
            <a:lvl1pPr>
              <a:defRPr sz="3530" b="1" i="0">
                <a:solidFill>
                  <a:srgbClr val="0000C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0050" y="2476947"/>
            <a:ext cx="7326745" cy="434606"/>
          </a:xfrm>
        </p:spPr>
        <p:txBody>
          <a:bodyPr lIns="0" tIns="0" rIns="0" bIns="0"/>
          <a:lstStyle>
            <a:lvl1pPr>
              <a:defRPr sz="2824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12/16/2024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11206">
              <a:lnSpc>
                <a:spcPts val="1094"/>
              </a:lnSpc>
            </a:pPr>
            <a:r>
              <a:rPr lang="en-IN" spc="-53"/>
              <a:t>1</a:t>
            </a:r>
            <a:fld id="{81D60167-4931-47E6-BA6A-407CBD079E47}" type="slidenum">
              <a:rPr spc="-53" smtClean="0"/>
              <a:pPr marL="11206">
                <a:lnSpc>
                  <a:spcPts val="1094"/>
                </a:lnSpc>
              </a:pPr>
              <a:t>‹#›</a:t>
            </a:fld>
            <a:endParaRPr spc="-53" dirty="0"/>
          </a:p>
        </p:txBody>
      </p:sp>
    </p:spTree>
    <p:extLst>
      <p:ext uri="{BB962C8B-B14F-4D97-AF65-F5344CB8AC3E}">
        <p14:creationId xmlns:p14="http://schemas.microsoft.com/office/powerpoint/2010/main" val="22210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97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04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982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1" kern="1200">
                <a:solidFill>
                  <a:srgbClr val="101141"/>
                </a:solidFill>
                <a:ea typeface="+mn-ea"/>
              </a:rPr>
              <a:t>BITS </a:t>
            </a:r>
            <a:r>
              <a:rPr lang="en-US" altLang="en-US" sz="1100" kern="120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>
                <a:defRPr/>
              </a:pPr>
              <a:endParaRPr lang="en-US" sz="1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5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631436" y="6550152"/>
            <a:ext cx="2329180" cy="48895"/>
          </a:xfrm>
          <a:custGeom>
            <a:avLst/>
            <a:gdLst/>
            <a:ahLst/>
            <a:cxnLst/>
            <a:rect l="l" t="t" r="r" b="b"/>
            <a:pathLst>
              <a:path w="2329179" h="48895">
                <a:moveTo>
                  <a:pt x="2328671" y="0"/>
                </a:moveTo>
                <a:lnTo>
                  <a:pt x="0" y="0"/>
                </a:lnTo>
                <a:lnTo>
                  <a:pt x="0" y="48768"/>
                </a:lnTo>
                <a:lnTo>
                  <a:pt x="2328671" y="48768"/>
                </a:lnTo>
                <a:lnTo>
                  <a:pt x="2328671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908291" y="6550152"/>
            <a:ext cx="2235835" cy="45720"/>
          </a:xfrm>
          <a:custGeom>
            <a:avLst/>
            <a:gdLst/>
            <a:ahLst/>
            <a:cxnLst/>
            <a:rect l="l" t="t" r="r" b="b"/>
            <a:pathLst>
              <a:path w="2235834" h="45720">
                <a:moveTo>
                  <a:pt x="2235707" y="0"/>
                </a:moveTo>
                <a:lnTo>
                  <a:pt x="0" y="0"/>
                </a:lnTo>
                <a:lnTo>
                  <a:pt x="0" y="45720"/>
                </a:lnTo>
                <a:lnTo>
                  <a:pt x="2235707" y="45720"/>
                </a:lnTo>
                <a:lnTo>
                  <a:pt x="2235707" y="0"/>
                </a:lnTo>
                <a:close/>
              </a:path>
            </a:pathLst>
          </a:custGeom>
          <a:solidFill>
            <a:srgbClr val="E21C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084832" y="6550152"/>
            <a:ext cx="2580640" cy="48895"/>
          </a:xfrm>
          <a:custGeom>
            <a:avLst/>
            <a:gdLst/>
            <a:ahLst/>
            <a:cxnLst/>
            <a:rect l="l" t="t" r="r" b="b"/>
            <a:pathLst>
              <a:path w="2580640" h="48895">
                <a:moveTo>
                  <a:pt x="2580132" y="0"/>
                </a:moveTo>
                <a:lnTo>
                  <a:pt x="0" y="0"/>
                </a:lnTo>
                <a:lnTo>
                  <a:pt x="0" y="48768"/>
                </a:lnTo>
                <a:lnTo>
                  <a:pt x="2580132" y="48768"/>
                </a:lnTo>
                <a:lnTo>
                  <a:pt x="2580132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95800" y="65532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133600" y="6553200"/>
            <a:ext cx="2362200" cy="45720"/>
          </a:xfrm>
          <a:custGeom>
            <a:avLst/>
            <a:gdLst/>
            <a:ahLst/>
            <a:cxnLst/>
            <a:rect l="l" t="t" r="r" b="b"/>
            <a:pathLst>
              <a:path w="2362200" h="4572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815328" y="65532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629400" y="0"/>
            <a:ext cx="2194559" cy="69189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2362200" y="12954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1295400"/>
            <a:ext cx="2362200" cy="45720"/>
          </a:xfrm>
          <a:custGeom>
            <a:avLst/>
            <a:gdLst/>
            <a:ahLst/>
            <a:cxnLst/>
            <a:rect l="l" t="t" r="r" b="b"/>
            <a:pathLst>
              <a:path w="2362200" h="45719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681728" y="1295400"/>
            <a:ext cx="2329180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73990" y="321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04800" y="16764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7" r:id="rId38"/>
    <p:sldLayoutId id="2147483718" r:id="rId39"/>
    <p:sldLayoutId id="2147483719" r:id="rId40"/>
    <p:sldLayoutId id="2147483737" r:id="rId41"/>
  </p:sldLayoutIdLst>
  <p:txStyles>
    <p:titleStyle>
      <a:lvl1pPr>
        <a:defRPr sz="3600"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0">
        <a:defRPr sz="2400"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457200">
        <a:defRPr sz="2400"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914400">
        <a:defRPr sz="2400"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371600">
        <a:defRPr sz="2400"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1828800">
        <a:defRPr sz="2400"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DAE0A98B-91D6-4D0A-A390-AF26B360F87A}" type="datetime1">
              <a:rPr lang="en-US" kern="1200">
                <a:solidFill>
                  <a:prstClr val="black">
                    <a:tint val="75000"/>
                  </a:prstClr>
                </a:solidFill>
                <a:ea typeface="+mn-ea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12/16/2024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kern="1200">
                <a:solidFill>
                  <a:prstClr val="black">
                    <a:tint val="75000"/>
                  </a:prstClr>
                </a:solidFill>
                <a:ea typeface="+mn-ea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10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256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91.png"/><Relationship Id="rId5" Type="http://schemas.openxmlformats.org/officeDocument/2006/relationships/image" Target="../media/image431.png"/><Relationship Id="rId15" Type="http://schemas.openxmlformats.org/officeDocument/2006/relationships/image" Target="../media/image258.png"/><Relationship Id="rId10" Type="http://schemas.openxmlformats.org/officeDocument/2006/relationships/image" Target="../media/image481.png"/><Relationship Id="rId4" Type="http://schemas.openxmlformats.org/officeDocument/2006/relationships/image" Target="../media/image421.png"/><Relationship Id="rId9" Type="http://schemas.openxmlformats.org/officeDocument/2006/relationships/image" Target="../media/image197.png"/><Relationship Id="rId1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262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261.png"/><Relationship Id="rId5" Type="http://schemas.openxmlformats.org/officeDocument/2006/relationships/image" Target="../media/image431.png"/><Relationship Id="rId10" Type="http://schemas.openxmlformats.org/officeDocument/2006/relationships/image" Target="../media/image481.png"/><Relationship Id="rId4" Type="http://schemas.openxmlformats.org/officeDocument/2006/relationships/image" Target="../media/image421.png"/><Relationship Id="rId9" Type="http://schemas.openxmlformats.org/officeDocument/2006/relationships/image" Target="../media/image260.png"/><Relationship Id="rId14" Type="http://schemas.openxmlformats.org/officeDocument/2006/relationships/image" Target="../media/image2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267.png"/><Relationship Id="rId3" Type="http://schemas.openxmlformats.org/officeDocument/2006/relationships/image" Target="../media/image411.png"/><Relationship Id="rId7" Type="http://schemas.openxmlformats.org/officeDocument/2006/relationships/image" Target="../media/image45.png"/><Relationship Id="rId12" Type="http://schemas.openxmlformats.org/officeDocument/2006/relationships/image" Target="../media/image266.png"/><Relationship Id="rId17" Type="http://schemas.openxmlformats.org/officeDocument/2006/relationships/image" Target="../media/image17.png"/><Relationship Id="rId2" Type="http://schemas.openxmlformats.org/officeDocument/2006/relationships/image" Target="../media/image26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91.png"/><Relationship Id="rId5" Type="http://schemas.openxmlformats.org/officeDocument/2006/relationships/image" Target="../media/image431.png"/><Relationship Id="rId15" Type="http://schemas.openxmlformats.org/officeDocument/2006/relationships/image" Target="../media/image15.png"/><Relationship Id="rId10" Type="http://schemas.openxmlformats.org/officeDocument/2006/relationships/image" Target="../media/image481.png"/><Relationship Id="rId4" Type="http://schemas.openxmlformats.org/officeDocument/2006/relationships/image" Target="../media/image421.png"/><Relationship Id="rId9" Type="http://schemas.openxmlformats.org/officeDocument/2006/relationships/image" Target="../media/image265.png"/><Relationship Id="rId14" Type="http://schemas.openxmlformats.org/officeDocument/2006/relationships/image" Target="../media/image26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8" Type="http://schemas.openxmlformats.org/officeDocument/2006/relationships/image" Target="../media/image461.png"/><Relationship Id="rId3" Type="http://schemas.openxmlformats.org/officeDocument/2006/relationships/image" Target="../media/image411.png"/><Relationship Id="rId12" Type="http://schemas.openxmlformats.org/officeDocument/2006/relationships/image" Target="../media/image18.png"/><Relationship Id="rId17" Type="http://schemas.openxmlformats.org/officeDocument/2006/relationships/image" Target="../media/image19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1.png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15" Type="http://schemas.openxmlformats.org/officeDocument/2006/relationships/image" Target="../media/image50.png"/><Relationship Id="rId10" Type="http://schemas.openxmlformats.org/officeDocument/2006/relationships/image" Target="../media/image481.png"/><Relationship Id="rId4" Type="http://schemas.openxmlformats.org/officeDocument/2006/relationships/image" Target="../media/image421.png"/><Relationship Id="rId14" Type="http://schemas.openxmlformats.org/officeDocument/2006/relationships/image" Target="../media/image2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50.png"/><Relationship Id="rId1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441.png"/><Relationship Id="rId12" Type="http://schemas.openxmlformats.org/officeDocument/2006/relationships/image" Target="../media/image491.png"/><Relationship Id="rId17" Type="http://schemas.openxmlformats.org/officeDocument/2006/relationships/image" Target="../media/image2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81.png"/><Relationship Id="rId5" Type="http://schemas.openxmlformats.org/officeDocument/2006/relationships/image" Target="../media/image421.png"/><Relationship Id="rId10" Type="http://schemas.openxmlformats.org/officeDocument/2006/relationships/image" Target="../media/image277.png"/><Relationship Id="rId4" Type="http://schemas.openxmlformats.org/officeDocument/2006/relationships/image" Target="../media/image275.png"/><Relationship Id="rId9" Type="http://schemas.openxmlformats.org/officeDocument/2006/relationships/image" Target="../media/image461.png"/><Relationship Id="rId14" Type="http://schemas.openxmlformats.org/officeDocument/2006/relationships/image" Target="../media/image2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491.png"/><Relationship Id="rId7" Type="http://schemas.openxmlformats.org/officeDocument/2006/relationships/image" Target="../media/image283.png"/><Relationship Id="rId12" Type="http://schemas.openxmlformats.org/officeDocument/2006/relationships/image" Target="../media/image481.png"/><Relationship Id="rId2" Type="http://schemas.openxmlformats.org/officeDocument/2006/relationships/image" Target="../media/image282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71.png"/><Relationship Id="rId5" Type="http://schemas.openxmlformats.org/officeDocument/2006/relationships/image" Target="../media/image431.png"/><Relationship Id="rId15" Type="http://schemas.openxmlformats.org/officeDocument/2006/relationships/image" Target="../media/image285.png"/><Relationship Id="rId10" Type="http://schemas.openxmlformats.org/officeDocument/2006/relationships/image" Target="../media/image46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290.png"/><Relationship Id="rId3" Type="http://schemas.openxmlformats.org/officeDocument/2006/relationships/image" Target="../media/image288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91.png"/><Relationship Id="rId5" Type="http://schemas.openxmlformats.org/officeDocument/2006/relationships/image" Target="../media/image289.png"/><Relationship Id="rId10" Type="http://schemas.openxmlformats.org/officeDocument/2006/relationships/image" Target="../media/image481.png"/><Relationship Id="rId4" Type="http://schemas.openxmlformats.org/officeDocument/2006/relationships/image" Target="../media/image283.png"/><Relationship Id="rId9" Type="http://schemas.openxmlformats.org/officeDocument/2006/relationships/image" Target="../media/image4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3.png"/><Relationship Id="rId4" Type="http://schemas.openxmlformats.org/officeDocument/2006/relationships/image" Target="../media/image269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131.png"/><Relationship Id="rId26" Type="http://schemas.openxmlformats.org/officeDocument/2006/relationships/image" Target="../media/image154.png"/><Relationship Id="rId3" Type="http://schemas.openxmlformats.org/officeDocument/2006/relationships/image" Target="../media/image114.png"/><Relationship Id="rId21" Type="http://schemas.openxmlformats.org/officeDocument/2006/relationships/image" Target="../media/image141.png"/><Relationship Id="rId7" Type="http://schemas.openxmlformats.org/officeDocument/2006/relationships/image" Target="../media/image118.png"/><Relationship Id="rId12" Type="http://schemas.openxmlformats.org/officeDocument/2006/relationships/image" Target="../media/image770.png"/><Relationship Id="rId17" Type="http://schemas.openxmlformats.org/officeDocument/2006/relationships/image" Target="../media/image120.png"/><Relationship Id="rId25" Type="http://schemas.openxmlformats.org/officeDocument/2006/relationships/image" Target="../media/image148.png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24" Type="http://schemas.openxmlformats.org/officeDocument/2006/relationships/image" Target="../media/image147.png"/><Relationship Id="rId5" Type="http://schemas.openxmlformats.org/officeDocument/2006/relationships/image" Target="../media/image116.png"/><Relationship Id="rId15" Type="http://schemas.openxmlformats.org/officeDocument/2006/relationships/image" Target="../media/image780.png"/><Relationship Id="rId23" Type="http://schemas.openxmlformats.org/officeDocument/2006/relationships/image" Target="../media/image143.png"/><Relationship Id="rId19" Type="http://schemas.openxmlformats.org/officeDocument/2006/relationships/image" Target="../media/image138.png"/><Relationship Id="rId4" Type="http://schemas.openxmlformats.org/officeDocument/2006/relationships/image" Target="../media/image115.png"/><Relationship Id="rId14" Type="http://schemas.openxmlformats.org/officeDocument/2006/relationships/image" Target="../media/image790.png"/><Relationship Id="rId22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74.png"/><Relationship Id="rId5" Type="http://schemas.openxmlformats.org/officeDocument/2006/relationships/image" Target="../media/image55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4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112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2" Type="http://schemas.openxmlformats.org/officeDocument/2006/relationships/image" Target="../media/image491.png"/><Relationship Id="rId17" Type="http://schemas.openxmlformats.org/officeDocument/2006/relationships/image" Target="../media/image196.png"/><Relationship Id="rId2" Type="http://schemas.openxmlformats.org/officeDocument/2006/relationships/image" Target="../media/image157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159.png"/><Relationship Id="rId5" Type="http://schemas.openxmlformats.org/officeDocument/2006/relationships/image" Target="../media/image421.png"/><Relationship Id="rId15" Type="http://schemas.openxmlformats.org/officeDocument/2006/relationships/image" Target="../media/image161.png"/><Relationship Id="rId10" Type="http://schemas.openxmlformats.org/officeDocument/2006/relationships/image" Target="../media/image471.png"/><Relationship Id="rId4" Type="http://schemas.openxmlformats.org/officeDocument/2006/relationships/image" Target="../media/image411.png"/><Relationship Id="rId9" Type="http://schemas.openxmlformats.org/officeDocument/2006/relationships/image" Target="../media/image158.png"/><Relationship Id="rId1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14650" y="3714750"/>
            <a:ext cx="462915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39014-9E41-AF1A-9962-A44F9FB89D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1275604"/>
            <a:ext cx="8751763" cy="2084872"/>
            <a:chOff x="209666" y="2816628"/>
            <a:chExt cx="8751763" cy="208487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9F8367-C224-7F45-9DEF-90C73642CD94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15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A6C235-4E40-DD4D-824B-56E59A9D7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393" y="4333586"/>
              <a:ext cx="130122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522DB-D1B4-6449-9132-5A227E8B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9393" y="4002512"/>
              <a:ext cx="0" cy="3243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/>
                <p:nvPr/>
              </p:nvSpPr>
              <p:spPr>
                <a:xfrm>
                  <a:off x="1323924" y="3555404"/>
                  <a:ext cx="1598635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32" y="3597539"/>
                  <a:ext cx="2131513" cy="605642"/>
                </a:xfrm>
                <a:prstGeom prst="roundRect">
                  <a:avLst/>
                </a:prstGeom>
                <a:blipFill>
                  <a:blip r:embed="rId3"/>
                  <a:stretch>
                    <a:fillRect l="-1176" r="-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EE3800-2BB4-2846-AD76-F4BAA5C17F34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7495" y="3394401"/>
              <a:ext cx="476429" cy="388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645657-7BCD-9A44-B54B-091387EC902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842137" y="3782520"/>
              <a:ext cx="481787" cy="353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/>
                <p:nvPr/>
              </p:nvSpPr>
              <p:spPr>
                <a:xfrm>
                  <a:off x="282898" y="3214796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97" y="3143394"/>
                  <a:ext cx="652165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/>
                <p:nvPr/>
              </p:nvSpPr>
              <p:spPr>
                <a:xfrm>
                  <a:off x="461159" y="3588461"/>
                  <a:ext cx="34817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78" y="3641614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92EDD4-D151-A844-9A91-C8DFF0F8EC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2137" y="3782520"/>
              <a:ext cx="481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/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407" y="3593211"/>
                  <a:ext cx="1601478" cy="605642"/>
                </a:xfrm>
                <a:prstGeom prst="roundRect">
                  <a:avLst/>
                </a:prstGeom>
                <a:blipFill>
                  <a:blip r:embed="rId7"/>
                  <a:stretch>
                    <a:fillRect l="-781" r="-31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64E0AF-E783-9741-A9AB-A17DF523C9BD}"/>
                </a:ext>
              </a:extLst>
            </p:cNvPr>
            <p:cNvCxnSpPr>
              <a:cxnSpLocks/>
              <a:stCxn id="22" idx="3"/>
              <a:endCxn id="29" idx="1"/>
            </p:cNvCxnSpPr>
            <p:nvPr/>
          </p:nvCxnSpPr>
          <p:spPr>
            <a:xfrm flipV="1">
              <a:off x="2922559" y="3779274"/>
              <a:ext cx="192497" cy="3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/>
                <p:nvPr/>
              </p:nvSpPr>
              <p:spPr>
                <a:xfrm>
                  <a:off x="7878298" y="3548280"/>
                  <a:ext cx="1083131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398" y="3588040"/>
                  <a:ext cx="1444174" cy="60564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63DEA5B3-2DE3-8B40-BC98-1CA953CC4041}"/>
                    </a:ext>
                  </a:extLst>
                </p:cNvPr>
                <p:cNvSpPr/>
                <p:nvPr/>
              </p:nvSpPr>
              <p:spPr>
                <a:xfrm>
                  <a:off x="4508661" y="3554953"/>
                  <a:ext cx="1891827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3DEA5B3-2DE3-8B40-BC98-1CA953CC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661" y="3554953"/>
                  <a:ext cx="1891827" cy="454232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/>
                <p:nvPr/>
              </p:nvSpPr>
              <p:spPr>
                <a:xfrm>
                  <a:off x="6479437" y="3548280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9250" y="3588040"/>
                  <a:ext cx="1601478" cy="605642"/>
                </a:xfrm>
                <a:prstGeom prst="roundRect">
                  <a:avLst/>
                </a:prstGeom>
                <a:blipFill>
                  <a:blip r:embed="rId10"/>
                  <a:stretch>
                    <a:fillRect r="-39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8851DB-7964-C047-9770-39FDAD6C1548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400488" y="3782069"/>
              <a:ext cx="90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B27910-26B8-5647-AA54-E03E0847EF0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15260" y="3782069"/>
              <a:ext cx="1934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90C1CD-2E03-BD43-8354-01E59118A1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0547" y="3780897"/>
              <a:ext cx="1924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66A0E4-E606-594D-AB1F-CD337B351D0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36602" y="3023777"/>
              <a:ext cx="172059" cy="758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F1B53B-20FD-BF47-A067-C83E3DCF37A5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21419" y="3303047"/>
              <a:ext cx="187242" cy="479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/>
                <p:nvPr/>
              </p:nvSpPr>
              <p:spPr>
                <a:xfrm>
                  <a:off x="3867917" y="2816628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222" y="2612504"/>
                  <a:ext cx="652166" cy="41331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/>
                <p:nvPr/>
              </p:nvSpPr>
              <p:spPr>
                <a:xfrm>
                  <a:off x="3794685" y="3174506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579" y="3089674"/>
                  <a:ext cx="748346" cy="41331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B13D5F-E617-5442-9C43-7B532194DC8E}"/>
                </a:ext>
              </a:extLst>
            </p:cNvPr>
            <p:cNvCxnSpPr>
              <a:cxnSpLocks/>
            </p:cNvCxnSpPr>
            <p:nvPr/>
          </p:nvCxnSpPr>
          <p:spPr>
            <a:xfrm>
              <a:off x="7080386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7ABC04-71EF-E446-B198-42C88E022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0437" y="4333586"/>
              <a:ext cx="1659950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5A036D-54F7-254F-9E11-D7167F76F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438" y="399087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5947122" y="4439835"/>
                  <a:ext cx="206659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z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</a:t>
                  </a:r>
                  <a:r>
                    <a:rPr lang="en-GB" sz="2400" b="1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</m:oMath>
                  </a14:m>
                  <a:endParaRPr lang="en-IN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122" y="4439835"/>
                  <a:ext cx="2066591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425" t="-9333" b="-32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692C04-7600-C74A-A533-2B81EC34AF5E}"/>
                  </a:ext>
                </a:extLst>
              </p:cNvPr>
              <p:cNvSpPr txBox="1"/>
              <p:nvPr/>
            </p:nvSpPr>
            <p:spPr>
              <a:xfrm>
                <a:off x="4508266" y="4139198"/>
                <a:ext cx="4316951" cy="1124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x-none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GB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x-none" sz="2800" b="1" dirty="0">
                  <a:solidFill>
                    <a:schemeClr val="tx1"/>
                  </a:solidFill>
                </a:endParaRPr>
              </a:p>
              <a:p>
                <a:endParaRPr lang="x-non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692C04-7600-C74A-A533-2B81EC34A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266" y="4139198"/>
                <a:ext cx="4316951" cy="1124667"/>
              </a:xfrm>
              <a:prstGeom prst="rect">
                <a:avLst/>
              </a:prstGeom>
              <a:blipFill rotWithShape="0">
                <a:blip r:embed="rId14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6988" y="4159903"/>
                <a:ext cx="2522807" cy="1537985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d>
                        <m:d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x-none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88" y="4159903"/>
                <a:ext cx="2522807" cy="153798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6242602" y="3837640"/>
            <a:ext cx="719146" cy="822305"/>
          </a:xfrm>
          <a:prstGeom prst="ellipse">
            <a:avLst/>
          </a:prstGeom>
        </p:spPr>
        <p:txBody>
          <a:bodyPr wrap="square">
            <a:spAutoFit/>
          </a:bodyPr>
          <a:lstStyle/>
          <a:p>
            <a:endParaRPr lang="en-IN" sz="3200" b="1" i="1">
              <a:solidFill>
                <a:schemeClr val="accent6">
                  <a:lumMod val="75000"/>
                </a:schemeClr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4" name="Curved Connector 13"/>
          <p:cNvCxnSpPr>
            <a:stCxn id="8" idx="3"/>
          </p:cNvCxnSpPr>
          <p:nvPr/>
        </p:nvCxnSpPr>
        <p:spPr>
          <a:xfrm flipV="1">
            <a:off x="3719795" y="3884929"/>
            <a:ext cx="2549976" cy="1043967"/>
          </a:xfrm>
          <a:prstGeom prst="curvedConnector3">
            <a:avLst>
              <a:gd name="adj1" fmla="val 110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436602" y="3686311"/>
            <a:ext cx="867446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6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F7276D-3768-934D-9EBC-671C89E5471F}"/>
                  </a:ext>
                </a:extLst>
              </p:cNvPr>
              <p:cNvSpPr/>
              <p:nvPr/>
            </p:nvSpPr>
            <p:spPr>
              <a:xfrm>
                <a:off x="2249138" y="3910321"/>
                <a:ext cx="6140369" cy="1217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x-none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latin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800" b="1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x-none" sz="28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x-none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9F7276D-3768-934D-9EBC-671C89E54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138" y="3910321"/>
                <a:ext cx="6140369" cy="1217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06477" y="1450841"/>
            <a:ext cx="8751763" cy="2073444"/>
            <a:chOff x="209666" y="2816628"/>
            <a:chExt cx="8751763" cy="20734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/>
                <p:nvPr/>
              </p:nvSpPr>
              <p:spPr>
                <a:xfrm>
                  <a:off x="282898" y="3214796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97" y="3143394"/>
                  <a:ext cx="652165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461159" y="2816628"/>
              <a:ext cx="8500270" cy="2073444"/>
              <a:chOff x="461159" y="2816628"/>
              <a:chExt cx="8500270" cy="207344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69F8367-C224-7F45-9DEF-90C73642C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0615" y="4009185"/>
                <a:ext cx="0" cy="32440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4A6C235-4E40-DD4D-824B-56E59A9D7A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9393" y="4333586"/>
                <a:ext cx="1301223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E5522DB-D1B4-6449-9132-5A227E8B6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9393" y="4002512"/>
                <a:ext cx="0" cy="32437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A15DAC30-A8F2-954E-8366-5607D59B25AF}"/>
                      </a:ext>
                    </a:extLst>
                  </p:cNvPr>
                  <p:cNvSpPr/>
                  <p:nvPr/>
                </p:nvSpPr>
                <p:spPr>
                  <a:xfrm>
                    <a:off x="1323924" y="3555404"/>
                    <a:ext cx="1598635" cy="454232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15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GB" sz="15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x-none" sz="15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A15DAC30-A8F2-954E-8366-5607D59B25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5232" y="3597539"/>
                    <a:ext cx="2131513" cy="605642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1176" r="-176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EEE3800-2BB4-2846-AD76-F4BAA5C17F34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847495" y="3394401"/>
                <a:ext cx="476429" cy="38811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1645657-7BCD-9A44-B54B-091387EC902F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 flipV="1">
                <a:off x="842137" y="3782520"/>
                <a:ext cx="481787" cy="3537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A5E7216-3516-C347-8D1E-8CD7260DD79B}"/>
                      </a:ext>
                    </a:extLst>
                  </p:cNvPr>
                  <p:cNvSpPr/>
                  <p:nvPr/>
                </p:nvSpPr>
                <p:spPr>
                  <a:xfrm>
                    <a:off x="461159" y="3588461"/>
                    <a:ext cx="348172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5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x-none" sz="1500" b="1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A5E7216-3516-C347-8D1E-8CD7260DD7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878" y="3641614"/>
                    <a:ext cx="389850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B92EDD4-D151-A844-9A91-C8DFF0F8EC47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842137" y="3782520"/>
                <a:ext cx="48178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DCE6A734-8911-BD4D-B9F3-1889AB85DBF8}"/>
                      </a:ext>
                    </a:extLst>
                  </p:cNvPr>
                  <p:cNvSpPr/>
                  <p:nvPr/>
                </p:nvSpPr>
                <p:spPr>
                  <a:xfrm>
                    <a:off x="3115055" y="3552158"/>
                    <a:ext cx="1201109" cy="454232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x-none" sz="15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ounded Rectangle 28">
                    <a:extLst>
                      <a:ext uri="{FF2B5EF4-FFF2-40B4-BE49-F238E27FC236}">
                        <a16:creationId xmlns:a16="http://schemas.microsoft.com/office/drawing/2014/main" id="{DCE6A734-8911-BD4D-B9F3-1889AB85DB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3407" y="3593211"/>
                    <a:ext cx="1601478" cy="605642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l="-781" r="-312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964E0AF-E783-9741-A9AB-A17DF523C9BD}"/>
                  </a:ext>
                </a:extLst>
              </p:cNvPr>
              <p:cNvCxnSpPr>
                <a:cxnSpLocks/>
                <a:stCxn id="22" idx="3"/>
                <a:endCxn id="29" idx="1"/>
              </p:cNvCxnSpPr>
              <p:nvPr/>
            </p:nvCxnSpPr>
            <p:spPr>
              <a:xfrm flipV="1">
                <a:off x="2922559" y="3779274"/>
                <a:ext cx="192497" cy="32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0054831A-234F-9B4A-B799-E13760D59747}"/>
                      </a:ext>
                    </a:extLst>
                  </p:cNvPr>
                  <p:cNvSpPr/>
                  <p:nvPr/>
                </p:nvSpPr>
                <p:spPr>
                  <a:xfrm>
                    <a:off x="7878298" y="3548280"/>
                    <a:ext cx="1083131" cy="454232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x-none" sz="15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0054831A-234F-9B4A-B799-E13760D597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4398" y="3588040"/>
                    <a:ext cx="1444174" cy="605642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63DEA5B3-2DE3-8B40-BC98-1CA953CC4041}"/>
                      </a:ext>
                    </a:extLst>
                  </p:cNvPr>
                  <p:cNvSpPr/>
                  <p:nvPr/>
                </p:nvSpPr>
                <p:spPr>
                  <a:xfrm>
                    <a:off x="4508662" y="3554953"/>
                    <a:ext cx="1832820" cy="454232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GB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x-none" sz="1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63DEA5B3-2DE3-8B40-BC98-1CA953CC40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8662" y="3554953"/>
                    <a:ext cx="1832820" cy="454232"/>
                  </a:xfrm>
                  <a:prstGeom prst="roundRect">
                    <a:avLst/>
                  </a:prstGeom>
                  <a:blipFill rotWithShape="0">
                    <a:blip r:embed="rId9"/>
                    <a:stretch>
                      <a:fillRect r="-32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34CFCF7F-0D2D-4C49-9D2A-22A68A61228B}"/>
                      </a:ext>
                    </a:extLst>
                  </p:cNvPr>
                  <p:cNvSpPr/>
                  <p:nvPr/>
                </p:nvSpPr>
                <p:spPr>
                  <a:xfrm>
                    <a:off x="6479437" y="3548280"/>
                    <a:ext cx="1201109" cy="454232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x-none" sz="15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Rounded Rectangle 38">
                    <a:extLst>
                      <a:ext uri="{FF2B5EF4-FFF2-40B4-BE49-F238E27FC236}">
                        <a16:creationId xmlns:a16="http://schemas.microsoft.com/office/drawing/2014/main" id="{34CFCF7F-0D2D-4C49-9D2A-22A68A6122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9250" y="3588040"/>
                    <a:ext cx="1601478" cy="605642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r="-3906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68851DB-7964-C047-9770-39FDAD6C1548}"/>
                  </a:ext>
                </a:extLst>
              </p:cNvPr>
              <p:cNvCxnSpPr>
                <a:cxnSpLocks/>
                <a:stCxn id="38" idx="3"/>
              </p:cNvCxnSpPr>
              <p:nvPr/>
            </p:nvCxnSpPr>
            <p:spPr>
              <a:xfrm>
                <a:off x="6341482" y="3782069"/>
                <a:ext cx="14982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6B27910-26B8-5647-AA54-E03E0847EF08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4315260" y="3782069"/>
                <a:ext cx="19340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A90C1CD-2E03-BD43-8354-01E59118A1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547" y="3780897"/>
                <a:ext cx="19249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566A0E4-E606-594D-AB1F-CD337B351D0D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4336602" y="3023777"/>
                <a:ext cx="172060" cy="75829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7F1B53B-20FD-BF47-A067-C83E3DCF37A5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4321419" y="3303047"/>
                <a:ext cx="187243" cy="4790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6A75BC9-9751-DF4A-BA36-4E8F857B3519}"/>
                      </a:ext>
                    </a:extLst>
                  </p:cNvPr>
                  <p:cNvSpPr/>
                  <p:nvPr/>
                </p:nvSpPr>
                <p:spPr>
                  <a:xfrm>
                    <a:off x="3867917" y="2816628"/>
                    <a:ext cx="545342" cy="3330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1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x-none" sz="1500" dirty="0"/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F6A75BC9-9751-DF4A-BA36-4E8F857B35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917" y="2816628"/>
                    <a:ext cx="545342" cy="33304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8E4F603-2206-9D42-8F26-1586531F6B88}"/>
                      </a:ext>
                    </a:extLst>
                  </p:cNvPr>
                  <p:cNvSpPr/>
                  <p:nvPr/>
                </p:nvSpPr>
                <p:spPr>
                  <a:xfrm>
                    <a:off x="3794685" y="3174506"/>
                    <a:ext cx="617477" cy="3330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5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500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15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5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15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oMath>
                      </m:oMathPara>
                    </a14:m>
                    <a:endParaRPr lang="x-none" sz="1500" b="1" dirty="0"/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28E4F603-2206-9D42-8F26-1586531F6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579" y="3089674"/>
                    <a:ext cx="748346" cy="4133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Q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B13D5F-E617-5442-9C43-7B532194D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0386" y="4009185"/>
                <a:ext cx="0" cy="32440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47ABC04-71EF-E446-B198-42C88E0227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20437" y="4333586"/>
                <a:ext cx="1659950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75A036D-54F7-254F-9E11-D7167F76F3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0438" y="3990870"/>
                <a:ext cx="0" cy="34271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8C8558A-FCF2-A64D-B8B3-8569C266F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3512" y="4007042"/>
                <a:ext cx="0" cy="32440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2C491A7-E7F8-1440-A20E-C816ADCCCD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60489" y="4331445"/>
                <a:ext cx="1623025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9EEB58A-50A0-3344-836B-FA90251A2DDF}"/>
                  </a:ext>
                </a:extLst>
              </p:cNvPr>
              <p:cNvCxnSpPr/>
              <p:nvPr/>
            </p:nvCxnSpPr>
            <p:spPr>
              <a:xfrm>
                <a:off x="3749938" y="2971022"/>
                <a:ext cx="185499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455BF75F-BB31-FF44-8F8C-031A49123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49938" y="2971021"/>
                <a:ext cx="10551" cy="136365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5173835" y="4428407"/>
                    <a:ext cx="289213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rgbClr val="FF0000"/>
                        </a:solidFill>
                        <a:sym typeface="Wingdings" panose="05000000000000000000" pitchFamily="2" charset="2"/>
                      </a:rPr>
                      <a:t>b</a:t>
                    </a:r>
                    <a:r>
                      <a:rPr lang="en-US" sz="2400" b="1" baseline="30000" dirty="0">
                        <a:solidFill>
                          <a:srgbClr val="FF0000"/>
                        </a:solidFill>
                      </a:rPr>
                      <a:t>[2]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  <a:sym typeface="Wingdings" panose="05000000000000000000" pitchFamily="2" charset="2"/>
                      </a:rPr>
                      <a:t>z</a:t>
                    </a:r>
                    <a:r>
                      <a:rPr lang="en-US" sz="2400" b="1" baseline="30000" dirty="0">
                        <a:solidFill>
                          <a:srgbClr val="FF0000"/>
                        </a:solidFill>
                      </a:rPr>
                      <a:t>[2]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  <a:sym typeface="Wingdings" panose="05000000000000000000" pitchFamily="2" charset="2"/>
                      </a:rPr>
                      <a:t>a</a:t>
                    </a:r>
                    <a:r>
                      <a:rPr lang="en-US" sz="2400" b="1" baseline="30000" dirty="0">
                        <a:solidFill>
                          <a:srgbClr val="FF0000"/>
                        </a:solidFill>
                      </a:rPr>
                      <a:t>[2]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</a:rPr>
                      <a:t> </a:t>
                    </a:r>
                    <a:r>
                      <a:rPr lang="en-US" sz="2400" b="1" dirty="0">
                        <a:solidFill>
                          <a:srgbClr val="FF0000"/>
                        </a:solidFill>
                        <a:sym typeface="Wingdings" panose="05000000000000000000" pitchFamily="2" charset="2"/>
                      </a:rPr>
                      <a:t></a:t>
                    </a:r>
                    <a:r>
                      <a:rPr lang="en-GB" sz="2400" b="1" dirty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GB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oMath>
                    </a14:m>
                    <a:endParaRPr lang="en-IN" sz="2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3835" y="4428407"/>
                    <a:ext cx="2892138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3158" t="-9211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98A0F55-91DD-9342-AD1D-5D28DA8E6D34}"/>
                  </a:ext>
                </a:extLst>
              </p:cNvPr>
              <p:cNvSpPr/>
              <p:nvPr/>
            </p:nvSpPr>
            <p:spPr>
              <a:xfrm>
                <a:off x="3080953" y="5636416"/>
                <a:ext cx="920380" cy="801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8A0F55-91DD-9342-AD1D-5D28DA8E6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3" y="5636416"/>
                <a:ext cx="920380" cy="8011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352800" y="3550028"/>
            <a:ext cx="2027523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urved Connector 18"/>
          <p:cNvCxnSpPr>
            <a:stCxn id="48" idx="0"/>
          </p:cNvCxnSpPr>
          <p:nvPr/>
        </p:nvCxnSpPr>
        <p:spPr>
          <a:xfrm rot="5400000" flipH="1" flipV="1">
            <a:off x="3465276" y="5125067"/>
            <a:ext cx="587217" cy="43548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98A0F55-91DD-9342-AD1D-5D28DA8E6D34}"/>
              </a:ext>
            </a:extLst>
          </p:cNvPr>
          <p:cNvSpPr/>
          <p:nvPr/>
        </p:nvSpPr>
        <p:spPr>
          <a:xfrm>
            <a:off x="5317386" y="5786019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  <a:endParaRPr lang="x-none" sz="2400" dirty="0"/>
          </a:p>
        </p:txBody>
      </p:sp>
      <p:sp>
        <p:nvSpPr>
          <p:cNvPr id="53" name="Oval 52"/>
          <p:cNvSpPr/>
          <p:nvPr/>
        </p:nvSpPr>
        <p:spPr>
          <a:xfrm>
            <a:off x="5617460" y="3621246"/>
            <a:ext cx="867446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Curved Connector 53"/>
          <p:cNvCxnSpPr>
            <a:stCxn id="52" idx="0"/>
          </p:cNvCxnSpPr>
          <p:nvPr/>
        </p:nvCxnSpPr>
        <p:spPr>
          <a:xfrm rot="5400000" flipH="1" flipV="1">
            <a:off x="5560661" y="5133622"/>
            <a:ext cx="587216" cy="7175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DA5919F-80D9-E64A-BE22-D5D65A1FED59}"/>
                  </a:ext>
                </a:extLst>
              </p:cNvPr>
              <p:cNvSpPr/>
              <p:nvPr/>
            </p:nvSpPr>
            <p:spPr>
              <a:xfrm>
                <a:off x="2031153" y="4134892"/>
                <a:ext cx="6671955" cy="1226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GB" sz="2400" b="1" i="1" baseline="30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x-none" sz="2400" dirty="0"/>
              </a:p>
              <a:p>
                <a:endParaRPr lang="x-none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DA5919F-80D9-E64A-BE22-D5D65A1FE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53" y="4134892"/>
                <a:ext cx="6671955" cy="12262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21226" y="1600200"/>
            <a:ext cx="8751763" cy="2034440"/>
            <a:chOff x="209666" y="2816628"/>
            <a:chExt cx="8751763" cy="20344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9F8367-C224-7F45-9DEF-90C73642CD94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15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A6C235-4E40-DD4D-824B-56E59A9D7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393" y="4333586"/>
              <a:ext cx="130122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522DB-D1B4-6449-9132-5A227E8B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9393" y="4002512"/>
              <a:ext cx="0" cy="3243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/>
                <p:nvPr/>
              </p:nvSpPr>
              <p:spPr>
                <a:xfrm>
                  <a:off x="1323924" y="3555404"/>
                  <a:ext cx="1598635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32" y="3597539"/>
                  <a:ext cx="2131513" cy="605642"/>
                </a:xfrm>
                <a:prstGeom prst="roundRect">
                  <a:avLst/>
                </a:prstGeom>
                <a:blipFill>
                  <a:blip r:embed="rId3"/>
                  <a:stretch>
                    <a:fillRect l="-1176" r="-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EE3800-2BB4-2846-AD76-F4BAA5C17F34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7495" y="3394401"/>
              <a:ext cx="476429" cy="388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645657-7BCD-9A44-B54B-091387EC902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842137" y="3782520"/>
              <a:ext cx="481787" cy="353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/>
                <p:nvPr/>
              </p:nvSpPr>
              <p:spPr>
                <a:xfrm>
                  <a:off x="282898" y="3214796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97" y="3143394"/>
                  <a:ext cx="652165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/>
                <p:nvPr/>
              </p:nvSpPr>
              <p:spPr>
                <a:xfrm>
                  <a:off x="461159" y="3588461"/>
                  <a:ext cx="34817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78" y="3641614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92EDD4-D151-A844-9A91-C8DFF0F8EC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2137" y="3782520"/>
              <a:ext cx="481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/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3407" y="3593211"/>
                  <a:ext cx="1601478" cy="605642"/>
                </a:xfrm>
                <a:prstGeom prst="roundRect">
                  <a:avLst/>
                </a:prstGeom>
                <a:blipFill>
                  <a:blip r:embed="rId7"/>
                  <a:stretch>
                    <a:fillRect l="-781" r="-31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64E0AF-E783-9741-A9AB-A17DF523C9BD}"/>
                </a:ext>
              </a:extLst>
            </p:cNvPr>
            <p:cNvCxnSpPr>
              <a:cxnSpLocks/>
              <a:stCxn id="22" idx="3"/>
              <a:endCxn id="29" idx="1"/>
            </p:cNvCxnSpPr>
            <p:nvPr/>
          </p:nvCxnSpPr>
          <p:spPr>
            <a:xfrm flipV="1">
              <a:off x="2922559" y="3779274"/>
              <a:ext cx="192497" cy="3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/>
                <p:nvPr/>
              </p:nvSpPr>
              <p:spPr>
                <a:xfrm>
                  <a:off x="7878298" y="3548280"/>
                  <a:ext cx="1083131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398" y="3588040"/>
                  <a:ext cx="1444174" cy="60564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63DEA5B3-2DE3-8B40-BC98-1CA953CC4041}"/>
                    </a:ext>
                  </a:extLst>
                </p:cNvPr>
                <p:cNvSpPr/>
                <p:nvPr/>
              </p:nvSpPr>
              <p:spPr>
                <a:xfrm>
                  <a:off x="4508662" y="3554953"/>
                  <a:ext cx="1804378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3DEA5B3-2DE3-8B40-BC98-1CA953CC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662" y="3554953"/>
                  <a:ext cx="1804378" cy="454232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 l="-667" r="-1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/>
                <p:nvPr/>
              </p:nvSpPr>
              <p:spPr>
                <a:xfrm>
                  <a:off x="6479437" y="3548280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9250" y="3588040"/>
                  <a:ext cx="1601478" cy="605642"/>
                </a:xfrm>
                <a:prstGeom prst="roundRect">
                  <a:avLst/>
                </a:prstGeom>
                <a:blipFill>
                  <a:blip r:embed="rId10"/>
                  <a:stretch>
                    <a:fillRect r="-39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8851DB-7964-C047-9770-39FDAD6C1548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313040" y="3782069"/>
              <a:ext cx="1782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B27910-26B8-5647-AA54-E03E0847EF0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15260" y="3782069"/>
              <a:ext cx="1934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90C1CD-2E03-BD43-8354-01E59118A1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0547" y="3780897"/>
              <a:ext cx="1924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66A0E4-E606-594D-AB1F-CD337B351D0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36602" y="3023777"/>
              <a:ext cx="172060" cy="758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F1B53B-20FD-BF47-A067-C83E3DCF37A5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21419" y="3303047"/>
              <a:ext cx="187243" cy="479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/>
                <p:nvPr/>
              </p:nvSpPr>
              <p:spPr>
                <a:xfrm>
                  <a:off x="3867917" y="2816628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222" y="2612504"/>
                  <a:ext cx="652166" cy="41331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/>
                <p:nvPr/>
              </p:nvSpPr>
              <p:spPr>
                <a:xfrm>
                  <a:off x="3794685" y="3174506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28E4F603-2206-9D42-8F26-1586531F6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685" y="3174506"/>
                  <a:ext cx="617477" cy="33304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B13D5F-E617-5442-9C43-7B532194DC8E}"/>
                </a:ext>
              </a:extLst>
            </p:cNvPr>
            <p:cNvCxnSpPr>
              <a:cxnSpLocks/>
            </p:cNvCxnSpPr>
            <p:nvPr/>
          </p:nvCxnSpPr>
          <p:spPr>
            <a:xfrm>
              <a:off x="7080386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7ABC04-71EF-E446-B198-42C88E022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0437" y="4333586"/>
              <a:ext cx="1659950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5A036D-54F7-254F-9E11-D7167F76F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438" y="399087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C8558A-FCF2-A64D-B8B3-8569C266F145}"/>
                </a:ext>
              </a:extLst>
            </p:cNvPr>
            <p:cNvCxnSpPr>
              <a:cxnSpLocks/>
            </p:cNvCxnSpPr>
            <p:nvPr/>
          </p:nvCxnSpPr>
          <p:spPr>
            <a:xfrm>
              <a:off x="5383512" y="4007042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C491A7-E7F8-1440-A20E-C816ADCCC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489" y="4331445"/>
              <a:ext cx="162302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EEB58A-50A0-3344-836B-FA90251A2DDF}"/>
                </a:ext>
              </a:extLst>
            </p:cNvPr>
            <p:cNvCxnSpPr/>
            <p:nvPr/>
          </p:nvCxnSpPr>
          <p:spPr>
            <a:xfrm>
              <a:off x="3749938" y="2971022"/>
              <a:ext cx="18549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112CE2-A8D2-1744-B69C-BBF24405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749938" y="3303047"/>
              <a:ext cx="11797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AD2713D-E49F-3C4E-9AE7-4633EAA55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38" y="2971021"/>
              <a:ext cx="10551" cy="13636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5221969" y="4389403"/>
                  <a:ext cx="29434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w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z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</a:t>
                  </a:r>
                  <a:r>
                    <a:rPr lang="en-GB" sz="2400" b="1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</m:oMath>
                  </a14:m>
                  <a:endParaRPr lang="en-IN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969" y="4389403"/>
                  <a:ext cx="2943434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320" t="-9333" b="-32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98A0F55-91DD-9342-AD1D-5D28DA8E6D34}"/>
                  </a:ext>
                </a:extLst>
              </p:cNvPr>
              <p:cNvSpPr/>
              <p:nvPr/>
            </p:nvSpPr>
            <p:spPr>
              <a:xfrm>
                <a:off x="2666425" y="5811798"/>
                <a:ext cx="920380" cy="801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8A0F55-91DD-9342-AD1D-5D28DA8E6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425" y="5811798"/>
                <a:ext cx="920380" cy="80118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/>
          <p:cNvSpPr/>
          <p:nvPr/>
        </p:nvSpPr>
        <p:spPr>
          <a:xfrm>
            <a:off x="3353692" y="3876543"/>
            <a:ext cx="2027523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Curved Connector 53"/>
          <p:cNvCxnSpPr>
            <a:stCxn id="50" idx="0"/>
          </p:cNvCxnSpPr>
          <p:nvPr/>
        </p:nvCxnSpPr>
        <p:spPr>
          <a:xfrm rot="5400000" flipH="1" flipV="1">
            <a:off x="3050748" y="5300449"/>
            <a:ext cx="587217" cy="43548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3071" y="5329376"/>
            <a:ext cx="344838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Dimension of </a:t>
            </a:r>
            <a:r>
              <a:rPr lang="en-US" sz="2000" b="1" dirty="0" err="1">
                <a:solidFill>
                  <a:srgbClr val="0070C0"/>
                </a:solidFill>
                <a:latin typeface="+mn-lt"/>
              </a:rPr>
              <a:t>dz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,1)</a:t>
            </a:r>
          </a:p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Dimension of a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[1]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[1]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,1)</a:t>
            </a:r>
          </a:p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Hence transpose of a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[1]</a:t>
            </a:r>
          </a:p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Dimension of </a:t>
            </a:r>
            <a:r>
              <a:rPr lang="en-US" sz="2000" b="1" dirty="0" err="1">
                <a:solidFill>
                  <a:srgbClr val="0070C0"/>
                </a:solidFill>
                <a:latin typeface="+mn-lt"/>
              </a:rPr>
              <a:t>dW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, 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[1]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)</a:t>
            </a:r>
          </a:p>
          <a:p>
            <a:endParaRPr lang="en-IN" sz="2000" b="1" baseline="30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031572" y="809473"/>
            <a:ext cx="1706064" cy="932935"/>
            <a:chOff x="7196405" y="736762"/>
            <a:chExt cx="1706064" cy="9329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35594" y="736762"/>
              <a:ext cx="1190625" cy="32385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96405" y="1060730"/>
              <a:ext cx="1095375" cy="27622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35594" y="1355372"/>
              <a:ext cx="1666875" cy="31432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684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6A75BC9-9751-DF4A-BA36-4E8F857B3519}"/>
                  </a:ext>
                </a:extLst>
              </p:cNvPr>
              <p:cNvSpPr/>
              <p:nvPr/>
            </p:nvSpPr>
            <p:spPr>
              <a:xfrm>
                <a:off x="3867917" y="2816628"/>
                <a:ext cx="545342" cy="333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6A75BC9-9751-DF4A-BA36-4E8F857B3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22" y="2612504"/>
                <a:ext cx="652166" cy="4133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DA5919F-80D9-E64A-BE22-D5D65A1FED59}"/>
                  </a:ext>
                </a:extLst>
              </p:cNvPr>
              <p:cNvSpPr/>
              <p:nvPr/>
            </p:nvSpPr>
            <p:spPr>
              <a:xfrm>
                <a:off x="2008162" y="3976515"/>
                <a:ext cx="6180859" cy="786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x-none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8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  <m:r>
                          <a:rPr lang="en-GB" sz="2800" b="1" i="1" baseline="30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sz="2800" b="1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x-none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8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DA5919F-80D9-E64A-BE22-D5D65A1FE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162" y="3976515"/>
                <a:ext cx="6180859" cy="786113"/>
              </a:xfrm>
              <a:prstGeom prst="rect">
                <a:avLst/>
              </a:prstGeom>
              <a:blipFill rotWithShape="0">
                <a:blip r:embed="rId12"/>
                <a:stretch>
                  <a:fillRect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8600" y="1728306"/>
            <a:ext cx="8751763" cy="1954061"/>
            <a:chOff x="209666" y="2971021"/>
            <a:chExt cx="8751763" cy="19540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9F8367-C224-7F45-9DEF-90C73642CD94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15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A6C235-4E40-DD4D-824B-56E59A9D7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393" y="4333586"/>
              <a:ext cx="130122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522DB-D1B4-6449-9132-5A227E8B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9393" y="4002512"/>
              <a:ext cx="0" cy="3243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/>
                <p:nvPr/>
              </p:nvSpPr>
              <p:spPr>
                <a:xfrm>
                  <a:off x="1323924" y="3555404"/>
                  <a:ext cx="1598635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5232" y="3597539"/>
                  <a:ext cx="2131513" cy="605642"/>
                </a:xfrm>
                <a:prstGeom prst="roundRect">
                  <a:avLst/>
                </a:prstGeom>
                <a:blipFill>
                  <a:blip r:embed="rId3"/>
                  <a:stretch>
                    <a:fillRect l="-1176" r="-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EE3800-2BB4-2846-AD76-F4BAA5C17F34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7495" y="3394401"/>
              <a:ext cx="476429" cy="388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645657-7BCD-9A44-B54B-091387EC902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842137" y="3782520"/>
              <a:ext cx="481787" cy="353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/>
                <p:nvPr/>
              </p:nvSpPr>
              <p:spPr>
                <a:xfrm>
                  <a:off x="282898" y="3214796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97" y="3143394"/>
                  <a:ext cx="652165" cy="41331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/>
                <p:nvPr/>
              </p:nvSpPr>
              <p:spPr>
                <a:xfrm>
                  <a:off x="461159" y="3588461"/>
                  <a:ext cx="34817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78" y="3641614"/>
                  <a:ext cx="38985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92EDD4-D151-A844-9A91-C8DFF0F8EC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2137" y="3782520"/>
              <a:ext cx="481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/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CE6A734-8911-BD4D-B9F3-1889AB85D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r="-34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64E0AF-E783-9741-A9AB-A17DF523C9BD}"/>
                </a:ext>
              </a:extLst>
            </p:cNvPr>
            <p:cNvCxnSpPr>
              <a:cxnSpLocks/>
              <a:stCxn id="22" idx="3"/>
              <a:endCxn id="29" idx="1"/>
            </p:cNvCxnSpPr>
            <p:nvPr/>
          </p:nvCxnSpPr>
          <p:spPr>
            <a:xfrm flipV="1">
              <a:off x="2922559" y="3779274"/>
              <a:ext cx="192497" cy="3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/>
                <p:nvPr/>
              </p:nvSpPr>
              <p:spPr>
                <a:xfrm>
                  <a:off x="7878298" y="3548280"/>
                  <a:ext cx="1083131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398" y="3588040"/>
                  <a:ext cx="1444174" cy="60564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63DEA5B3-2DE3-8B40-BC98-1CA953CC4041}"/>
                    </a:ext>
                  </a:extLst>
                </p:cNvPr>
                <p:cNvSpPr/>
                <p:nvPr/>
              </p:nvSpPr>
              <p:spPr>
                <a:xfrm>
                  <a:off x="4508662" y="3554953"/>
                  <a:ext cx="1832820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3DEA5B3-2DE3-8B40-BC98-1CA953CC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662" y="3554953"/>
                  <a:ext cx="1832820" cy="454232"/>
                </a:xfrm>
                <a:prstGeom prst="roundRect">
                  <a:avLst/>
                </a:prstGeom>
                <a:blipFill rotWithShape="0">
                  <a:blip r:embed="rId14"/>
                  <a:stretch>
                    <a:fillRect r="-32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/>
                <p:nvPr/>
              </p:nvSpPr>
              <p:spPr>
                <a:xfrm>
                  <a:off x="6479437" y="3548280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9250" y="3588040"/>
                  <a:ext cx="1601478" cy="605642"/>
                </a:xfrm>
                <a:prstGeom prst="roundRect">
                  <a:avLst/>
                </a:prstGeom>
                <a:blipFill>
                  <a:blip r:embed="rId10"/>
                  <a:stretch>
                    <a:fillRect r="-39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8851DB-7964-C047-9770-39FDAD6C1548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341482" y="3782069"/>
              <a:ext cx="1498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B27910-26B8-5647-AA54-E03E0847EF0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15260" y="3782069"/>
              <a:ext cx="1934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90C1CD-2E03-BD43-8354-01E59118A1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0547" y="3780897"/>
              <a:ext cx="1924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66A0E4-E606-594D-AB1F-CD337B351D0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36602" y="3023777"/>
              <a:ext cx="172060" cy="758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F1B53B-20FD-BF47-A067-C83E3DCF37A5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21419" y="3303047"/>
              <a:ext cx="187243" cy="479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/>
                <p:nvPr/>
              </p:nvSpPr>
              <p:spPr>
                <a:xfrm>
                  <a:off x="3794685" y="3174506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579" y="3089674"/>
                  <a:ext cx="748346" cy="41331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B13D5F-E617-5442-9C43-7B532194DC8E}"/>
                </a:ext>
              </a:extLst>
            </p:cNvPr>
            <p:cNvCxnSpPr>
              <a:cxnSpLocks/>
            </p:cNvCxnSpPr>
            <p:nvPr/>
          </p:nvCxnSpPr>
          <p:spPr>
            <a:xfrm>
              <a:off x="7080386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7ABC04-71EF-E446-B198-42C88E022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0437" y="4333586"/>
              <a:ext cx="1659950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5A036D-54F7-254F-9E11-D7167F76F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438" y="399087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C8558A-FCF2-A64D-B8B3-8569C266F145}"/>
                </a:ext>
              </a:extLst>
            </p:cNvPr>
            <p:cNvCxnSpPr>
              <a:cxnSpLocks/>
            </p:cNvCxnSpPr>
            <p:nvPr/>
          </p:nvCxnSpPr>
          <p:spPr>
            <a:xfrm>
              <a:off x="5383512" y="4007042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C491A7-E7F8-1440-A20E-C816ADCCC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489" y="4331445"/>
              <a:ext cx="162302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EEB58A-50A0-3344-836B-FA90251A2DDF}"/>
                </a:ext>
              </a:extLst>
            </p:cNvPr>
            <p:cNvCxnSpPr/>
            <p:nvPr/>
          </p:nvCxnSpPr>
          <p:spPr>
            <a:xfrm>
              <a:off x="3749938" y="2971022"/>
              <a:ext cx="18549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112CE2-A8D2-1744-B69C-BBF24405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749938" y="3303047"/>
              <a:ext cx="11797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AD2713D-E49F-3C4E-9AE7-4633EAA55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38" y="2971021"/>
              <a:ext cx="10551" cy="13636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27D40C-FC1D-8849-9CB1-BB25EADAC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486" y="4329911"/>
              <a:ext cx="1699026" cy="63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9763970-CA71-754D-BCEE-91FC05893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4485" y="399358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5701339" y="4463417"/>
                  <a:ext cx="287610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[1]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z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</a:t>
                  </a:r>
                  <a:r>
                    <a:rPr lang="en-GB" sz="2400" b="1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</m:oMath>
                  </a14:m>
                  <a:endParaRPr lang="en-IN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339" y="4463417"/>
                  <a:ext cx="2876108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178" t="-9211" b="-30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98A0F55-91DD-9342-AD1D-5D28DA8E6D34}"/>
                  </a:ext>
                </a:extLst>
              </p:cNvPr>
              <p:cNvSpPr/>
              <p:nvPr/>
            </p:nvSpPr>
            <p:spPr>
              <a:xfrm>
                <a:off x="2213609" y="5002156"/>
                <a:ext cx="920380" cy="801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98A0F55-91DD-9342-AD1D-5D28DA8E6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09" y="5002156"/>
                <a:ext cx="920380" cy="80118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/>
          <p:cNvSpPr/>
          <p:nvPr/>
        </p:nvSpPr>
        <p:spPr>
          <a:xfrm>
            <a:off x="3133990" y="3623341"/>
            <a:ext cx="1742810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Curved Connector 54"/>
          <p:cNvCxnSpPr>
            <a:stCxn id="53" idx="0"/>
          </p:cNvCxnSpPr>
          <p:nvPr/>
        </p:nvCxnSpPr>
        <p:spPr>
          <a:xfrm rot="5400000" flipH="1" flipV="1">
            <a:off x="2773141" y="4663096"/>
            <a:ext cx="239719" cy="4384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39371" y="5274766"/>
            <a:ext cx="3470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Dimension of </a:t>
            </a:r>
            <a:r>
              <a:rPr lang="en-US" sz="2000" b="1" dirty="0" err="1">
                <a:solidFill>
                  <a:srgbClr val="0070C0"/>
                </a:solidFill>
                <a:latin typeface="+mn-lt"/>
              </a:rPr>
              <a:t>dz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,1)</a:t>
            </a:r>
          </a:p>
          <a:p>
            <a:r>
              <a:rPr lang="en-US" sz="2000" b="1" dirty="0">
                <a:solidFill>
                  <a:srgbClr val="0070C0"/>
                </a:solidFill>
                <a:latin typeface="+mn-lt"/>
              </a:rPr>
              <a:t>Dimension of W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 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[2]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, n</a:t>
            </a:r>
            <a:r>
              <a:rPr lang="en-US" sz="2000" b="1" baseline="30000" dirty="0">
                <a:solidFill>
                  <a:srgbClr val="0070C0"/>
                </a:solidFill>
                <a:latin typeface="+mn-lt"/>
              </a:rPr>
              <a:t>[1]</a:t>
            </a:r>
            <a:r>
              <a:rPr lang="en-US" sz="2000" b="1" dirty="0">
                <a:solidFill>
                  <a:srgbClr val="0070C0"/>
                </a:solidFill>
                <a:latin typeface="+mn-lt"/>
              </a:rPr>
              <a:t>)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Dimension of da</a:t>
            </a:r>
            <a:r>
              <a:rPr lang="en-US" sz="2000" b="1" baseline="30000" dirty="0">
                <a:solidFill>
                  <a:srgbClr val="0070C0"/>
                </a:solidFill>
              </a:rPr>
              <a:t>[1] </a:t>
            </a:r>
            <a:r>
              <a:rPr lang="en-US" sz="2000" b="1" dirty="0">
                <a:solidFill>
                  <a:srgbClr val="0070C0"/>
                </a:solidFill>
              </a:rPr>
              <a:t>is (n</a:t>
            </a:r>
            <a:r>
              <a:rPr lang="en-US" sz="2000" b="1" baseline="30000" dirty="0">
                <a:solidFill>
                  <a:srgbClr val="0070C0"/>
                </a:solidFill>
              </a:rPr>
              <a:t>[1]</a:t>
            </a:r>
            <a:r>
              <a:rPr lang="en-US" sz="2000" b="1" dirty="0">
                <a:solidFill>
                  <a:srgbClr val="0070C0"/>
                </a:solidFill>
              </a:rPr>
              <a:t>,1)</a:t>
            </a:r>
            <a:endParaRPr lang="en-IN" sz="2000" b="1" baseline="30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105763"/>
            <a:ext cx="5181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But, the calculation of da</a:t>
            </a:r>
            <a:r>
              <a:rPr lang="en-US" sz="2000" b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[1]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is not required.</a:t>
            </a:r>
            <a:endParaRPr lang="en-IN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FDA0FA-5CE8-6B47-AC55-45756912D9F6}"/>
                  </a:ext>
                </a:extLst>
              </p:cNvPr>
              <p:cNvSpPr/>
              <p:nvPr/>
            </p:nvSpPr>
            <p:spPr>
              <a:xfrm>
                <a:off x="136654" y="4034670"/>
                <a:ext cx="8128708" cy="1111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  <m:r>
                                <a:rPr lang="en-GB" sz="2000" b="1" i="1" baseline="30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GB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x-none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𝓛</m:t>
                              </m:r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𝝏</m:t>
                              </m:r>
                              <m:sSup>
                                <m:sSupPr>
                                  <m:ctrlP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GB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2000" dirty="0">
                  <a:solidFill>
                    <a:schemeClr val="tx1"/>
                  </a:solidFill>
                </a:endParaRPr>
              </a:p>
              <a:p>
                <a:endParaRPr lang="x-none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6FDA0FA-5CE8-6B47-AC55-45756912D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54" y="4034670"/>
                <a:ext cx="8128708" cy="1111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72D1C9E2-C1A2-A04A-A827-4990EECF3DF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6477000" y="3974639"/>
            <a:ext cx="349618" cy="383196"/>
          </a:xfrm>
          <a:prstGeom prst="curvedConnector2">
            <a:avLst/>
          </a:prstGeom>
          <a:ln w="1905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1A9084-A7B6-2E4E-9D99-75B5081D98BD}"/>
              </a:ext>
            </a:extLst>
          </p:cNvPr>
          <p:cNvSpPr txBox="1"/>
          <p:nvPr/>
        </p:nvSpPr>
        <p:spPr>
          <a:xfrm>
            <a:off x="6826618" y="3813056"/>
            <a:ext cx="21820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500" b="1" dirty="0">
                <a:solidFill>
                  <a:srgbClr val="00B0F0"/>
                </a:solidFill>
              </a:rPr>
              <a:t>Element-wise product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413" y="1574252"/>
            <a:ext cx="8751763" cy="2069157"/>
            <a:chOff x="209666" y="2816628"/>
            <a:chExt cx="8751763" cy="20691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9F8367-C224-7F45-9DEF-90C73642CD94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15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A6C235-4E40-DD4D-824B-56E59A9D7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9393" y="4333586"/>
              <a:ext cx="130122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522DB-D1B4-6449-9132-5A227E8B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9393" y="4002512"/>
              <a:ext cx="0" cy="3243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15DAC30-A8F2-954E-8366-5607D59B25AF}"/>
                    </a:ext>
                  </a:extLst>
                </p:cNvPr>
                <p:cNvSpPr/>
                <p:nvPr/>
              </p:nvSpPr>
              <p:spPr>
                <a:xfrm>
                  <a:off x="1323924" y="3555404"/>
                  <a:ext cx="1598635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15DAC30-A8F2-954E-8366-5607D59B2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924" y="3555404"/>
                  <a:ext cx="1598635" cy="454232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375" r="-149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EEE3800-2BB4-2846-AD76-F4BAA5C17F34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7495" y="3394401"/>
              <a:ext cx="476429" cy="388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645657-7BCD-9A44-B54B-091387EC902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842137" y="3782520"/>
              <a:ext cx="481787" cy="353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/>
                <p:nvPr/>
              </p:nvSpPr>
              <p:spPr>
                <a:xfrm>
                  <a:off x="282898" y="3214796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450534-9A36-6740-8BA8-7897F9BEC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97" y="3143394"/>
                  <a:ext cx="652165" cy="4133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/>
                <p:nvPr/>
              </p:nvSpPr>
              <p:spPr>
                <a:xfrm>
                  <a:off x="461159" y="3588461"/>
                  <a:ext cx="34817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A5E7216-3516-C347-8D1E-8CD7260D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78" y="3641614"/>
                  <a:ext cx="389850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B92EDD4-D151-A844-9A91-C8DFF0F8EC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42137" y="3782520"/>
              <a:ext cx="481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CE6A734-8911-BD4D-B9F3-1889AB85DBF8}"/>
                    </a:ext>
                  </a:extLst>
                </p:cNvPr>
                <p:cNvSpPr/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CE6A734-8911-BD4D-B9F3-1889AB85DB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5055" y="3552158"/>
                  <a:ext cx="1201109" cy="454232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r="-348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64E0AF-E783-9741-A9AB-A17DF523C9BD}"/>
                </a:ext>
              </a:extLst>
            </p:cNvPr>
            <p:cNvCxnSpPr>
              <a:cxnSpLocks/>
              <a:stCxn id="22" idx="3"/>
              <a:endCxn id="29" idx="1"/>
            </p:cNvCxnSpPr>
            <p:nvPr/>
          </p:nvCxnSpPr>
          <p:spPr>
            <a:xfrm flipV="1">
              <a:off x="2922559" y="3779274"/>
              <a:ext cx="192497" cy="3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/>
                <p:nvPr/>
              </p:nvSpPr>
              <p:spPr>
                <a:xfrm>
                  <a:off x="7878298" y="3548280"/>
                  <a:ext cx="1083131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5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  <m:r>
                          <a:rPr lang="en-GB" sz="15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GB" sz="15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0054831A-234F-9B4A-B799-E13760D59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398" y="3588040"/>
                  <a:ext cx="1444174" cy="60564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63DEA5B3-2DE3-8B40-BC98-1CA953CC4041}"/>
                    </a:ext>
                  </a:extLst>
                </p:cNvPr>
                <p:cNvSpPr/>
                <p:nvPr/>
              </p:nvSpPr>
              <p:spPr>
                <a:xfrm>
                  <a:off x="4508661" y="3554953"/>
                  <a:ext cx="1891827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 </m:t>
                            </m:r>
                          </m:sup>
                        </m:sSup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3DEA5B3-2DE3-8B40-BC98-1CA953CC4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661" y="3554953"/>
                  <a:ext cx="1891827" cy="454232"/>
                </a:xfrm>
                <a:prstGeom prst="round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/>
                <p:nvPr/>
              </p:nvSpPr>
              <p:spPr>
                <a:xfrm>
                  <a:off x="6479437" y="3548280"/>
                  <a:ext cx="1201109" cy="454232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15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x-none" sz="15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4CFCF7F-0D2D-4C49-9D2A-22A68A6122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9250" y="3588040"/>
                  <a:ext cx="1601478" cy="605642"/>
                </a:xfrm>
                <a:prstGeom prst="roundRect">
                  <a:avLst/>
                </a:prstGeom>
                <a:blipFill>
                  <a:blip r:embed="rId11"/>
                  <a:stretch>
                    <a:fillRect r="-39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8851DB-7964-C047-9770-39FDAD6C1548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6400488" y="3782069"/>
              <a:ext cx="908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B27910-26B8-5647-AA54-E03E0847EF0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15260" y="3782069"/>
              <a:ext cx="1934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90C1CD-2E03-BD43-8354-01E59118A13F}"/>
                </a:ext>
              </a:extLst>
            </p:cNvPr>
            <p:cNvCxnSpPr>
              <a:cxnSpLocks/>
            </p:cNvCxnSpPr>
            <p:nvPr/>
          </p:nvCxnSpPr>
          <p:spPr>
            <a:xfrm>
              <a:off x="7680547" y="3780897"/>
              <a:ext cx="1924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66A0E4-E606-594D-AB1F-CD337B351D0D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36602" y="3023777"/>
              <a:ext cx="172059" cy="758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F1B53B-20FD-BF47-A067-C83E3DCF37A5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321419" y="3303047"/>
              <a:ext cx="187242" cy="4790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/>
                <p:nvPr/>
              </p:nvSpPr>
              <p:spPr>
                <a:xfrm>
                  <a:off x="3867917" y="2816628"/>
                  <a:ext cx="545342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6A75BC9-9751-DF4A-BA36-4E8F857B35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222" y="2612504"/>
                  <a:ext cx="652166" cy="41331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/>
                <p:nvPr/>
              </p:nvSpPr>
              <p:spPr>
                <a:xfrm>
                  <a:off x="3794685" y="3174506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8E4F603-2206-9D42-8F26-1586531F6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579" y="3089674"/>
                  <a:ext cx="748346" cy="41331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B13D5F-E617-5442-9C43-7B532194DC8E}"/>
                </a:ext>
              </a:extLst>
            </p:cNvPr>
            <p:cNvCxnSpPr>
              <a:cxnSpLocks/>
            </p:cNvCxnSpPr>
            <p:nvPr/>
          </p:nvCxnSpPr>
          <p:spPr>
            <a:xfrm>
              <a:off x="7080386" y="4009185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7ABC04-71EF-E446-B198-42C88E022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0437" y="4333586"/>
              <a:ext cx="1659950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5A036D-54F7-254F-9E11-D7167F76F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0438" y="399087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C8558A-FCF2-A64D-B8B3-8569C266F145}"/>
                </a:ext>
              </a:extLst>
            </p:cNvPr>
            <p:cNvCxnSpPr>
              <a:cxnSpLocks/>
            </p:cNvCxnSpPr>
            <p:nvPr/>
          </p:nvCxnSpPr>
          <p:spPr>
            <a:xfrm>
              <a:off x="5383512" y="4007042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C491A7-E7F8-1440-A20E-C816ADCCC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0489" y="4331445"/>
              <a:ext cx="1623025" cy="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EEB58A-50A0-3344-836B-FA90251A2DDF}"/>
                </a:ext>
              </a:extLst>
            </p:cNvPr>
            <p:cNvCxnSpPr/>
            <p:nvPr/>
          </p:nvCxnSpPr>
          <p:spPr>
            <a:xfrm>
              <a:off x="3749938" y="2971022"/>
              <a:ext cx="18549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112CE2-A8D2-1744-B69C-BBF24405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749938" y="3303047"/>
              <a:ext cx="11797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AD2713D-E49F-3C4E-9AE7-4633EAA55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38" y="2971021"/>
              <a:ext cx="10551" cy="13636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27D40C-FC1D-8849-9CB1-BB25EADAC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4486" y="4329911"/>
              <a:ext cx="1699026" cy="638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9763970-CA71-754D-BCEE-91FC05893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4485" y="3993580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9B85FA-3FC7-AB48-8857-F28855042DE3}"/>
                </a:ext>
              </a:extLst>
            </p:cNvPr>
            <p:cNvCxnSpPr>
              <a:cxnSpLocks/>
            </p:cNvCxnSpPr>
            <p:nvPr/>
          </p:nvCxnSpPr>
          <p:spPr>
            <a:xfrm>
              <a:off x="3636686" y="4005510"/>
              <a:ext cx="0" cy="32440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9A3021-3F71-4949-BEB5-1AFEC6613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4999" y="4329910"/>
              <a:ext cx="1501688" cy="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5032005-CAAC-6548-9C84-B51417B571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4998" y="3998635"/>
              <a:ext cx="0" cy="3427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2622848" y="4424120"/>
                  <a:ext cx="36679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z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[1]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[1]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z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a</a:t>
                  </a:r>
                  <a:r>
                    <a:rPr lang="en-US" sz="2400" b="1" baseline="30000" dirty="0">
                      <a:solidFill>
                        <a:srgbClr val="FF0000"/>
                      </a:solidFill>
                    </a:rPr>
                    <a:t>[2]</a:t>
                  </a:r>
                  <a:r>
                    <a:rPr lang="en-US" sz="2400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400" b="1" dirty="0"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</a:t>
                  </a:r>
                  <a:r>
                    <a:rPr lang="en-GB" sz="2400" b="1" dirty="0">
                      <a:solidFill>
                        <a:srgbClr val="FF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</m:oMath>
                  </a14:m>
                  <a:endParaRPr lang="en-IN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848" y="4424120"/>
                  <a:ext cx="366799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662" t="-9211" b="-3026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852921" y="5300014"/>
                <a:ext cx="2522807" cy="1537985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d>
                        <m:d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x-none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1" y="5300014"/>
                <a:ext cx="2522807" cy="15379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3791910" y="3671347"/>
            <a:ext cx="698002" cy="159844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Curved Connector 64"/>
          <p:cNvCxnSpPr>
            <a:stCxn id="63" idx="0"/>
          </p:cNvCxnSpPr>
          <p:nvPr/>
        </p:nvCxnSpPr>
        <p:spPr>
          <a:xfrm rot="16200000" flipV="1">
            <a:off x="5187929" y="4373617"/>
            <a:ext cx="163684" cy="16891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53071" y="702265"/>
            <a:ext cx="3310522" cy="13849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of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dz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[2]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(n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[2]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,1)</a:t>
            </a:r>
          </a:p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of W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[2]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(n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[2]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n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of da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(n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,1)</a:t>
            </a:r>
          </a:p>
          <a:p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of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dz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(n</a:t>
            </a:r>
            <a:r>
              <a:rPr lang="en-US" b="1" baseline="30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[1]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,1)</a:t>
            </a:r>
          </a:p>
          <a:p>
            <a:endParaRPr lang="en-IN" b="1" baseline="30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148671" y="3516705"/>
            <a:ext cx="2610584" cy="213610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8A0F55-91DD-9342-AD1D-5D28DA8E6D34}"/>
                  </a:ext>
                </a:extLst>
              </p:cNvPr>
              <p:cNvSpPr/>
              <p:nvPr/>
            </p:nvSpPr>
            <p:spPr>
              <a:xfrm>
                <a:off x="1345858" y="5828199"/>
                <a:ext cx="920380" cy="68307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none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98A0F55-91DD-9342-AD1D-5D28DA8E6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858" y="5828199"/>
                <a:ext cx="920380" cy="68307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urved Connector 67"/>
          <p:cNvCxnSpPr/>
          <p:nvPr/>
        </p:nvCxnSpPr>
        <p:spPr>
          <a:xfrm rot="5400000" flipH="1" flipV="1">
            <a:off x="2074540" y="5544869"/>
            <a:ext cx="137118" cy="3902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FDA0FA-5CE8-6B47-AC55-45756912D9F6}"/>
                  </a:ext>
                </a:extLst>
              </p:cNvPr>
              <p:cNvSpPr/>
              <p:nvPr/>
            </p:nvSpPr>
            <p:spPr>
              <a:xfrm>
                <a:off x="0" y="4027610"/>
                <a:ext cx="8757677" cy="1226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x-none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none" sz="2400" dirty="0"/>
              </a:p>
              <a:p>
                <a:endParaRPr lang="x-none" sz="2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FDA0FA-5CE8-6B47-AC55-45756912D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7610"/>
                <a:ext cx="8757677" cy="12262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28600" y="1380406"/>
            <a:ext cx="8820353" cy="2232681"/>
            <a:chOff x="141076" y="2816628"/>
            <a:chExt cx="8820353" cy="223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4" y="4197343"/>
                  <a:ext cx="748346" cy="4133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Q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141076" y="2816628"/>
              <a:ext cx="8820353" cy="2232681"/>
              <a:chOff x="141076" y="2816628"/>
              <a:chExt cx="8820353" cy="223268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73470C3-2EBB-AF4B-886F-46540A0F75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076" y="4341349"/>
                <a:ext cx="1946124" cy="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1E5EED8-B7E8-FA4F-BAB4-417C82D276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076" y="3364608"/>
                <a:ext cx="0" cy="9767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90B583A-5C45-8F41-8BE1-564BE4F73174}"/>
                  </a:ext>
                </a:extLst>
              </p:cNvPr>
              <p:cNvCxnSpPr/>
              <p:nvPr/>
            </p:nvCxnSpPr>
            <p:spPr>
              <a:xfrm>
                <a:off x="141076" y="3364607"/>
                <a:ext cx="185499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282898" y="2816628"/>
                <a:ext cx="8678531" cy="2232681"/>
                <a:chOff x="282898" y="2816628"/>
                <a:chExt cx="8678531" cy="2232681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9F8367-C224-7F45-9DEF-90C73642C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0615" y="4009185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B4A6C235-4E40-DD4D-824B-56E59A9D7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93" y="4333586"/>
                  <a:ext cx="130122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E5522DB-D1B4-6449-9132-5A227E8B6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9393" y="4002512"/>
                  <a:ext cx="0" cy="32437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A15DAC30-A8F2-954E-8366-5607D59B2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3924" y="3555404"/>
                      <a:ext cx="1598635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A15DAC30-A8F2-954E-8366-5607D59B25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3924" y="3555404"/>
                      <a:ext cx="1598635" cy="454232"/>
                    </a:xfrm>
                    <a:prstGeom prst="roundRect">
                      <a:avLst/>
                    </a:prstGeom>
                    <a:blipFill rotWithShape="0">
                      <a:blip r:embed="rId7"/>
                      <a:stretch>
                        <a:fillRect l="-752" r="-150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EEE3800-2BB4-2846-AD76-F4BAA5C17F34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7495" y="3394401"/>
                  <a:ext cx="476429" cy="3881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1645657-7BCD-9A44-B54B-091387EC902F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 flipV="1">
                  <a:off x="842137" y="3782520"/>
                  <a:ext cx="481787" cy="3537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EF450534-9A36-6740-8BA8-7897F9BEC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898" y="3214796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EF450534-9A36-6740-8BA8-7897F9BEC8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898" y="3214796"/>
                      <a:ext cx="545342" cy="33304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159" y="3588461"/>
                      <a:ext cx="348172" cy="3231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878" y="3641614"/>
                      <a:ext cx="389850" cy="4001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6B92EDD4-D151-A844-9A91-C8DFF0F8EC47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2137" y="3782520"/>
                  <a:ext cx="48178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055" y="3552158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3407" y="3593211"/>
                      <a:ext cx="1601478" cy="605642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781" r="-312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964E0AF-E783-9741-A9AB-A17DF523C9BD}"/>
                    </a:ext>
                  </a:extLst>
                </p:cNvPr>
                <p:cNvCxnSpPr>
                  <a:cxnSpLocks/>
                  <a:stCxn id="22" idx="3"/>
                  <a:endCxn id="29" idx="1"/>
                </p:cNvCxnSpPr>
                <p:nvPr/>
              </p:nvCxnSpPr>
              <p:spPr>
                <a:xfrm flipV="1">
                  <a:off x="2922559" y="3779274"/>
                  <a:ext cx="192497" cy="32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id="{0054831A-234F-9B4A-B799-E13760D59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8298" y="3548280"/>
                      <a:ext cx="1083131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𝓛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id="{0054831A-234F-9B4A-B799-E13760D597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04398" y="3588040"/>
                      <a:ext cx="1444174" cy="605642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8662" y="3554953"/>
                      <a:ext cx="1790144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1548" y="3596938"/>
                      <a:ext cx="2386859" cy="605642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l="-1053" r="-210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id="{34CFCF7F-0D2D-4C49-9D2A-22A68A612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9437" y="3548280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id="{34CFCF7F-0D2D-4C49-9D2A-22A68A6122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39250" y="3588040"/>
                      <a:ext cx="1601478" cy="605642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 r="-390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68851DB-7964-C047-9770-39FDAD6C1548}"/>
                    </a:ext>
                  </a:extLst>
                </p:cNvPr>
                <p:cNvCxnSpPr>
                  <a:cxnSpLocks/>
                  <a:stCxn id="38" idx="3"/>
                </p:cNvCxnSpPr>
                <p:nvPr/>
              </p:nvCxnSpPr>
              <p:spPr>
                <a:xfrm>
                  <a:off x="6298806" y="3782069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6B27910-26B8-5647-AA54-E03E0847EF08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15260" y="3782069"/>
                  <a:ext cx="19340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A90C1CD-2E03-BD43-8354-01E59118A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0547" y="3780897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2566A0E4-E606-594D-AB1F-CD337B351D0D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36602" y="3023777"/>
                  <a:ext cx="172059" cy="758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7F1B53B-20FD-BF47-A067-C83E3DCF37A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21419" y="3303047"/>
                  <a:ext cx="187242" cy="47902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7917" y="2816628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7222" y="2612504"/>
                      <a:ext cx="652166" cy="41331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4685" y="3174506"/>
                      <a:ext cx="617477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9579" y="3089674"/>
                      <a:ext cx="748346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FB13D5F-E617-5442-9C43-7B532194D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0386" y="4009185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47ABC04-71EF-E446-B198-42C88E022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0437" y="4333586"/>
                  <a:ext cx="1659950" cy="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75A036D-54F7-254F-9E11-D7167F76F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20438" y="3990870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8C8558A-FCF2-A64D-B8B3-8569C266F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3512" y="4007042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2C491A7-E7F8-1440-A20E-C816ADCCC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60489" y="4331445"/>
                  <a:ext cx="1623025" cy="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49EEB58A-50A0-3344-836B-FA90251A2DDF}"/>
                    </a:ext>
                  </a:extLst>
                </p:cNvPr>
                <p:cNvCxnSpPr/>
                <p:nvPr/>
              </p:nvCxnSpPr>
              <p:spPr>
                <a:xfrm>
                  <a:off x="3749938" y="2971022"/>
                  <a:ext cx="185499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3112CE2-A8D2-1744-B69C-BBF244053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9938" y="3303047"/>
                  <a:ext cx="117979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DAD2713D-E49F-3C4E-9AE7-4633EAA555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9938" y="2971021"/>
                  <a:ext cx="10551" cy="136365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027D40C-FC1D-8849-9CB1-BB25EADAC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84486" y="4329911"/>
                  <a:ext cx="1699026" cy="638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9763970-CA71-754D-BCEE-91FC05893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4485" y="3993580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69B85FA-3FC7-AB48-8857-F2885504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6686" y="4005510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9A3021-3F71-4949-BEB5-1AFEC6613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34999" y="4329910"/>
                  <a:ext cx="1501688" cy="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75032005-CAAC-6548-9C84-B51417B5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4998" y="3998635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6A1BBFB-5258-C343-A6EC-37821584E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7198" y="4016948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Rectangle 2"/>
                    <p:cNvSpPr/>
                    <p:nvPr/>
                  </p:nvSpPr>
                  <p:spPr>
                    <a:xfrm>
                      <a:off x="2570319" y="4587644"/>
                      <a:ext cx="454483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b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z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a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z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[2]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a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[2]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2400" b="1" dirty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oMath>
                      </a14:m>
                      <a:endParaRPr lang="en-IN" sz="24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Rectangle 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0319" y="4587644"/>
                      <a:ext cx="4544834" cy="461665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2145" t="-9211" b="-30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636479" y="5764707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79" y="5764707"/>
                <a:ext cx="45397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6071632" y="3655468"/>
            <a:ext cx="698002" cy="159844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Curved Connector 73"/>
          <p:cNvCxnSpPr>
            <a:stCxn id="72" idx="0"/>
          </p:cNvCxnSpPr>
          <p:nvPr/>
        </p:nvCxnSpPr>
        <p:spPr>
          <a:xfrm rot="5400000" flipH="1" flipV="1">
            <a:off x="5787153" y="5396760"/>
            <a:ext cx="444258" cy="2916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80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FDA0FA-5CE8-6B47-AC55-45756912D9F6}"/>
                  </a:ext>
                </a:extLst>
              </p:cNvPr>
              <p:cNvSpPr/>
              <p:nvPr/>
            </p:nvSpPr>
            <p:spPr>
              <a:xfrm>
                <a:off x="-27318" y="4027610"/>
                <a:ext cx="9144000" cy="1037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x-none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x-non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GB" sz="20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x-none" sz="2000" dirty="0"/>
              </a:p>
              <a:p>
                <a:endParaRPr lang="x-none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FDA0FA-5CE8-6B47-AC55-45756912D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318" y="4027610"/>
                <a:ext cx="9144000" cy="10372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28600" y="1380406"/>
            <a:ext cx="8820353" cy="2232681"/>
            <a:chOff x="141076" y="2816628"/>
            <a:chExt cx="8820353" cy="2232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66" y="4005257"/>
                  <a:ext cx="617477" cy="3330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141076" y="2816628"/>
              <a:ext cx="8820353" cy="2232681"/>
              <a:chOff x="141076" y="2816628"/>
              <a:chExt cx="8820353" cy="223268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73470C3-2EBB-AF4B-886F-46540A0F75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076" y="4341349"/>
                <a:ext cx="1946124" cy="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1E5EED8-B7E8-FA4F-BAB4-417C82D276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076" y="3364608"/>
                <a:ext cx="0" cy="97674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90B583A-5C45-8F41-8BE1-564BE4F73174}"/>
                  </a:ext>
                </a:extLst>
              </p:cNvPr>
              <p:cNvCxnSpPr/>
              <p:nvPr/>
            </p:nvCxnSpPr>
            <p:spPr>
              <a:xfrm>
                <a:off x="141076" y="3364607"/>
                <a:ext cx="185499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282898" y="2816628"/>
                <a:ext cx="8678531" cy="2232681"/>
                <a:chOff x="282898" y="2816628"/>
                <a:chExt cx="8678531" cy="2232681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9F8367-C224-7F45-9DEF-90C73642C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0615" y="4009185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B4A6C235-4E40-DD4D-824B-56E59A9D7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93" y="4333586"/>
                  <a:ext cx="130122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E5522DB-D1B4-6449-9132-5A227E8B6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9393" y="4002512"/>
                  <a:ext cx="0" cy="32437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A15DAC30-A8F2-954E-8366-5607D59B2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3924" y="3555404"/>
                      <a:ext cx="1598635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A15DAC30-A8F2-954E-8366-5607D59B25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3924" y="3555404"/>
                      <a:ext cx="1598635" cy="454232"/>
                    </a:xfrm>
                    <a:prstGeom prst="roundRect">
                      <a:avLst/>
                    </a:prstGeom>
                    <a:blipFill rotWithShape="0">
                      <a:blip r:embed="rId4"/>
                      <a:stretch>
                        <a:fillRect l="-752" r="-1504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EEE3800-2BB4-2846-AD76-F4BAA5C17F34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7495" y="3394401"/>
                  <a:ext cx="476429" cy="3881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1645657-7BCD-9A44-B54B-091387EC902F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 flipV="1">
                  <a:off x="842137" y="3782520"/>
                  <a:ext cx="481787" cy="3537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EF450534-9A36-6740-8BA8-7897F9BEC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898" y="3214796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EF450534-9A36-6740-8BA8-7897F9BEC8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898" y="3214796"/>
                      <a:ext cx="545342" cy="33304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159" y="3588461"/>
                      <a:ext cx="348172" cy="3231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878" y="3641614"/>
                      <a:ext cx="389850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6B92EDD4-D151-A844-9A91-C8DFF0F8EC47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2137" y="3782520"/>
                  <a:ext cx="48178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055" y="3552158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3407" y="3593211"/>
                      <a:ext cx="1601478" cy="605642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l="-781" r="-312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964E0AF-E783-9741-A9AB-A17DF523C9BD}"/>
                    </a:ext>
                  </a:extLst>
                </p:cNvPr>
                <p:cNvCxnSpPr>
                  <a:cxnSpLocks/>
                  <a:stCxn id="22" idx="3"/>
                  <a:endCxn id="29" idx="1"/>
                </p:cNvCxnSpPr>
                <p:nvPr/>
              </p:nvCxnSpPr>
              <p:spPr>
                <a:xfrm flipV="1">
                  <a:off x="2922559" y="3779274"/>
                  <a:ext cx="192497" cy="32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id="{0054831A-234F-9B4A-B799-E13760D59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8298" y="3548280"/>
                      <a:ext cx="1083131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𝓛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id="{0054831A-234F-9B4A-B799-E13760D597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04398" y="3588040"/>
                      <a:ext cx="1444174" cy="605642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8662" y="3554953"/>
                      <a:ext cx="1790144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1548" y="3596938"/>
                      <a:ext cx="2386859" cy="605642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1053" r="-210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id="{34CFCF7F-0D2D-4C49-9D2A-22A68A612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9437" y="3548280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id="{34CFCF7F-0D2D-4C49-9D2A-22A68A6122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39250" y="3588040"/>
                      <a:ext cx="1601478" cy="605642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r="-3906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68851DB-7964-C047-9770-39FDAD6C1548}"/>
                    </a:ext>
                  </a:extLst>
                </p:cNvPr>
                <p:cNvCxnSpPr>
                  <a:cxnSpLocks/>
                  <a:stCxn id="38" idx="3"/>
                </p:cNvCxnSpPr>
                <p:nvPr/>
              </p:nvCxnSpPr>
              <p:spPr>
                <a:xfrm>
                  <a:off x="6298806" y="3782069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6B27910-26B8-5647-AA54-E03E0847EF08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15260" y="3782069"/>
                  <a:ext cx="19340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A90C1CD-2E03-BD43-8354-01E59118A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0547" y="3780897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2566A0E4-E606-594D-AB1F-CD337B351D0D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36602" y="3023777"/>
                  <a:ext cx="172059" cy="758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7F1B53B-20FD-BF47-A067-C83E3DCF37A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21419" y="3303047"/>
                  <a:ext cx="187242" cy="47902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7917" y="2816628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7222" y="2612504"/>
                      <a:ext cx="652166" cy="41331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4685" y="3174506"/>
                      <a:ext cx="617477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9579" y="3089674"/>
                      <a:ext cx="748346" cy="41331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FB13D5F-E617-5442-9C43-7B532194D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0386" y="4009185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47ABC04-71EF-E446-B198-42C88E022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0437" y="4333586"/>
                  <a:ext cx="1659950" cy="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75A036D-54F7-254F-9E11-D7167F76F3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20438" y="3990870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18C8558A-FCF2-A64D-B8B3-8569C266F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3512" y="4007042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2C491A7-E7F8-1440-A20E-C816ADCCC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60489" y="4331445"/>
                  <a:ext cx="1623025" cy="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49EEB58A-50A0-3344-836B-FA90251A2DDF}"/>
                    </a:ext>
                  </a:extLst>
                </p:cNvPr>
                <p:cNvCxnSpPr/>
                <p:nvPr/>
              </p:nvCxnSpPr>
              <p:spPr>
                <a:xfrm>
                  <a:off x="3749938" y="2971022"/>
                  <a:ext cx="185499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3112CE2-A8D2-1744-B69C-BBF244053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9938" y="3303047"/>
                  <a:ext cx="117979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DAD2713D-E49F-3C4E-9AE7-4633EAA555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9938" y="2971021"/>
                  <a:ext cx="10551" cy="136365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027D40C-FC1D-8849-9CB1-BB25EADAC6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84486" y="4329911"/>
                  <a:ext cx="1699026" cy="638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9763970-CA71-754D-BCEE-91FC05893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4485" y="3993580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69B85FA-3FC7-AB48-8857-F2885504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36686" y="4005510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29A3021-3F71-4949-BEB5-1AFEC6613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134999" y="4329910"/>
                  <a:ext cx="1501688" cy="2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75032005-CAAC-6548-9C84-B51417B57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4998" y="3998635"/>
                  <a:ext cx="0" cy="34271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6A1BBFB-5258-C343-A6EC-37821584E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7198" y="4016948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Rectangle 2"/>
                    <p:cNvSpPr/>
                    <p:nvPr/>
                  </p:nvSpPr>
                  <p:spPr>
                    <a:xfrm>
                      <a:off x="2570319" y="4587644"/>
                      <a:ext cx="4721164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W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z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a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[1]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z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[2]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a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</a:rPr>
                        <a:t>[2]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GB" sz="2400" b="1" dirty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oMath>
                      </a14:m>
                      <a:endParaRPr lang="en-IN" sz="24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" name="Rectangle 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0319" y="4587644"/>
                      <a:ext cx="4721164" cy="461665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2067" t="-9211" b="-30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98A0F55-91DD-9342-AD1D-5D28DA8E6D34}"/>
              </a:ext>
            </a:extLst>
          </p:cNvPr>
          <p:cNvSpPr/>
          <p:nvPr/>
        </p:nvSpPr>
        <p:spPr>
          <a:xfrm>
            <a:off x="6571947" y="5246925"/>
            <a:ext cx="313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endParaRPr lang="x-none" sz="2400" dirty="0"/>
          </a:p>
        </p:txBody>
      </p:sp>
      <p:sp>
        <p:nvSpPr>
          <p:cNvPr id="70" name="Oval 69"/>
          <p:cNvSpPr/>
          <p:nvPr/>
        </p:nvSpPr>
        <p:spPr>
          <a:xfrm>
            <a:off x="5699720" y="3736842"/>
            <a:ext cx="636582" cy="157755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1" name="Curved Connector 70"/>
          <p:cNvCxnSpPr/>
          <p:nvPr/>
        </p:nvCxnSpPr>
        <p:spPr>
          <a:xfrm rot="10800000">
            <a:off x="6239320" y="5104274"/>
            <a:ext cx="489405" cy="3734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Backward Propagation: Summary</a:t>
            </a:r>
            <a:br>
              <a:rPr lang="en-US" dirty="0"/>
            </a:b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EA88F8-29F0-4E49-832E-9062EA591083}"/>
                  </a:ext>
                </a:extLst>
              </p:cNvPr>
              <p:cNvSpPr txBox="1"/>
              <p:nvPr/>
            </p:nvSpPr>
            <p:spPr>
              <a:xfrm>
                <a:off x="141010" y="2064649"/>
                <a:ext cx="2926057" cy="649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x-none" sz="2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EA88F8-29F0-4E49-832E-9062EA59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0" y="2064649"/>
                <a:ext cx="2926057" cy="6499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C79B3E-163D-0D41-B993-5E754B387C80}"/>
                  </a:ext>
                </a:extLst>
              </p:cNvPr>
              <p:cNvSpPr txBox="1"/>
              <p:nvPr/>
            </p:nvSpPr>
            <p:spPr>
              <a:xfrm>
                <a:off x="155081" y="2873793"/>
                <a:ext cx="3156155" cy="6499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2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C79B3E-163D-0D41-B993-5E754B3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81" y="2873793"/>
                <a:ext cx="3156155" cy="6499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85A382B-CD0D-2340-AE60-03CFAA680E7F}"/>
                  </a:ext>
                </a:extLst>
              </p:cNvPr>
              <p:cNvSpPr txBox="1"/>
              <p:nvPr/>
            </p:nvSpPr>
            <p:spPr>
              <a:xfrm>
                <a:off x="247325" y="3582705"/>
                <a:ext cx="4146755" cy="6499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p>
                        <m:sSupPr>
                          <m:ctrlPr>
                            <a:rPr lang="en-GB" sz="2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GB" sz="2200" b="1" i="1" baseline="30000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x-none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5A382B-CD0D-2340-AE60-03CFAA68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5" y="3582705"/>
                <a:ext cx="4146755" cy="6499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187036" y="4507998"/>
                <a:ext cx="5105400" cy="494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GB" sz="22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sz="2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2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2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2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2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a:rPr lang="en-GB" sz="2200" b="1" i="1" baseline="30000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GB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GB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GB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  <m:r>
                      <a:rPr lang="en-GB" sz="2200" b="1" i="1" dirty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200" b="1" i="1" dirty="0" smtClean="0">
                            <a:latin typeface="Cambria Math" panose="02040503050406030204" pitchFamily="18" charset="0"/>
                          </a:rPr>
                          <m:t>`</m:t>
                        </m:r>
                      </m:sup>
                    </m:sSup>
                    <m:d>
                      <m:dPr>
                        <m:ctrlPr>
                          <a:rPr lang="en-US" sz="2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2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x-none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6" y="4507998"/>
                <a:ext cx="5105400" cy="4946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7036" y="5100761"/>
                <a:ext cx="3183061" cy="74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6" y="5100761"/>
                <a:ext cx="3183061" cy="7422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9775" y="5902006"/>
                <a:ext cx="4038600" cy="587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US" sz="22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GB" sz="2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en-GB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GB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.  </m:t>
                    </m:r>
                    <m:sSup>
                      <m:sSupPr>
                        <m:ctrlPr>
                          <a:rPr lang="en-GB" sz="2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GB" sz="22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x-none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5" y="5902006"/>
                <a:ext cx="4038600" cy="5870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EA88F8-29F0-4E49-832E-9062EA591083}"/>
                  </a:ext>
                </a:extLst>
              </p:cNvPr>
              <p:cNvSpPr txBox="1"/>
              <p:nvPr/>
            </p:nvSpPr>
            <p:spPr>
              <a:xfrm>
                <a:off x="4572208" y="1739688"/>
                <a:ext cx="3657600" cy="6499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x-none" sz="2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5EA88F8-29F0-4E49-832E-9062EA59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208" y="1739688"/>
                <a:ext cx="3657600" cy="6499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C79B3E-163D-0D41-B993-5E754B387C80}"/>
                  </a:ext>
                </a:extLst>
              </p:cNvPr>
              <p:cNvSpPr txBox="1"/>
              <p:nvPr/>
            </p:nvSpPr>
            <p:spPr>
              <a:xfrm>
                <a:off x="4849660" y="2510823"/>
                <a:ext cx="4015940" cy="745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x-none" sz="2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C79B3E-163D-0D41-B993-5E754B3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660" y="2510823"/>
                <a:ext cx="4015940" cy="745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5A382B-CD0D-2340-AE60-03CFAA680E7F}"/>
                  </a:ext>
                </a:extLst>
              </p:cNvPr>
              <p:cNvSpPr txBox="1"/>
              <p:nvPr/>
            </p:nvSpPr>
            <p:spPr>
              <a:xfrm>
                <a:off x="4834912" y="3232441"/>
                <a:ext cx="4087834" cy="590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0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0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 . 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GB" sz="2000" b="1" i="1" baseline="30000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5A382B-CD0D-2340-AE60-03CFAA68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912" y="3232441"/>
                <a:ext cx="4087834" cy="59073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4623584" y="4111528"/>
                <a:ext cx="4520623" cy="449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sSup>
                      <m:sSupPr>
                        <m:ctrlPr>
                          <a:rPr lang="en-GB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GB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GB" sz="20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GB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GB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a:rPr lang="en-GB" sz="2000" b="1" i="1" baseline="30000" dirty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GB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sSup>
                          <m:sSupPr>
                            <m:ctrlPr>
                              <a:rPr lang="en-GB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GB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  <m:r>
                      <a:rPr lang="en-GB" sz="2000" b="1" i="1" dirty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]`</m:t>
                        </m:r>
                      </m:sup>
                    </m:sSup>
                    <m:d>
                      <m:d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e>
                    </m:d>
                  </m:oMath>
                </a14:m>
                <a:endParaRPr lang="x-none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84" y="4111528"/>
                <a:ext cx="4520623" cy="44973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726062" y="4855646"/>
                <a:ext cx="4196683" cy="8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x-none" sz="20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062" y="4855646"/>
                <a:ext cx="4196683" cy="837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7263" y="5656276"/>
                <a:ext cx="4336945" cy="74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d>
                        <m:dPr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2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200" dirty="0" smtClean="0"/>
                            <m:t> </m:t>
                          </m:r>
                          <m:r>
                            <a:rPr lang="en-US" sz="2200" b="0" i="0" dirty="0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sSup>
                            <m:sSupPr>
                              <m:ctrlPr>
                                <a:rPr lang="en-GB" sz="2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2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63" y="5656276"/>
                <a:ext cx="4336945" cy="7422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22" idx="1"/>
          </p:cNvCxnSpPr>
          <p:nvPr/>
        </p:nvCxnSpPr>
        <p:spPr>
          <a:xfrm flipH="1">
            <a:off x="4572000" y="2064649"/>
            <a:ext cx="208" cy="43409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2689" y="816525"/>
            <a:ext cx="3302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training example</a:t>
            </a:r>
            <a:r>
              <a:rPr lang="x-none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25855" y="806573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all training example</a:t>
            </a:r>
            <a:r>
              <a:rPr lang="x-none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775" y="1316950"/>
            <a:ext cx="675822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cross entropy loss and sigmoid activation in the last layer</a:t>
            </a:r>
            <a:endParaRPr lang="en-IN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5" grpId="0"/>
      <p:bldP spid="29" grpId="0"/>
      <p:bldP spid="22" grpId="0"/>
      <p:bldP spid="23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for layer </a:t>
            </a:r>
            <a:r>
              <a:rPr lang="en-US" i="1" dirty="0"/>
              <a:t>l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79B3E-163D-0D41-B993-5E754B387C80}"/>
                  </a:ext>
                </a:extLst>
              </p:cNvPr>
              <p:cNvSpPr txBox="1"/>
              <p:nvPr/>
            </p:nvSpPr>
            <p:spPr>
              <a:xfrm>
                <a:off x="5326086" y="3206220"/>
                <a:ext cx="3132114" cy="894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x-none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C79B3E-163D-0D41-B993-5E754B3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86" y="3206220"/>
                <a:ext cx="3132114" cy="8943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5A382B-CD0D-2340-AE60-03CFAA680E7F}"/>
                  </a:ext>
                </a:extLst>
              </p:cNvPr>
              <p:cNvSpPr txBox="1"/>
              <p:nvPr/>
            </p:nvSpPr>
            <p:spPr>
              <a:xfrm>
                <a:off x="5326086" y="4091559"/>
                <a:ext cx="3741714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 . 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GB" sz="2400" b="1" i="1" baseline="30000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5A382B-CD0D-2340-AE60-03CFAA68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86" y="4091559"/>
                <a:ext cx="3741714" cy="6938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5352362" y="2451461"/>
                <a:ext cx="356303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]`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2" y="2451461"/>
                <a:ext cx="3563038" cy="4168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5352362" y="5275890"/>
                <a:ext cx="3352800" cy="400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GB" sz="2400" b="1" i="1" baseline="30000" dirty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baseline="3000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2" y="5275890"/>
                <a:ext cx="3352800" cy="4009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419600" y="1477310"/>
            <a:ext cx="0" cy="4953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C79B3E-163D-0D41-B993-5E754B387C80}"/>
                  </a:ext>
                </a:extLst>
              </p:cNvPr>
              <p:cNvSpPr txBox="1"/>
              <p:nvPr/>
            </p:nvSpPr>
            <p:spPr>
              <a:xfrm>
                <a:off x="411218" y="3623065"/>
                <a:ext cx="3132114" cy="385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7C79B3E-163D-0D41-B993-5E754B38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18" y="3623065"/>
                <a:ext cx="3132114" cy="3851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5A382B-CD0D-2340-AE60-03CFAA680E7F}"/>
                  </a:ext>
                </a:extLst>
              </p:cNvPr>
              <p:cNvSpPr txBox="1"/>
              <p:nvPr/>
            </p:nvSpPr>
            <p:spPr>
              <a:xfrm>
                <a:off x="363233" y="4346084"/>
                <a:ext cx="3741714" cy="394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baseline="30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baseline="30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sSup>
                        <m:sSupPr>
                          <m:ctrlPr>
                            <a:rPr lang="en-GB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85A382B-CD0D-2340-AE60-03CFAA68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33" y="4346084"/>
                <a:ext cx="3741714" cy="394852"/>
              </a:xfrm>
              <a:prstGeom prst="rect">
                <a:avLst/>
              </a:prstGeom>
              <a:blipFill rotWithShape="0">
                <a:blip r:embed="rId7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437494" y="2868306"/>
                <a:ext cx="356303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]`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4" y="2868306"/>
                <a:ext cx="3563038" cy="4168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306747-E2F1-6846-AA94-0C3E2F925326}"/>
                  </a:ext>
                </a:extLst>
              </p:cNvPr>
              <p:cNvSpPr txBox="1"/>
              <p:nvPr/>
            </p:nvSpPr>
            <p:spPr>
              <a:xfrm>
                <a:off x="363233" y="5040339"/>
                <a:ext cx="3352800" cy="394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4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GB" sz="2400" b="1" i="1" baseline="30000" dirty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baseline="3000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GB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5306747-E2F1-6846-AA94-0C3E2F925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33" y="5040339"/>
                <a:ext cx="3352800" cy="3948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8619" y="1477310"/>
            <a:ext cx="385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da</a:t>
            </a:r>
            <a:r>
              <a:rPr lang="en-US" sz="2400" i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[l] </a:t>
            </a:r>
            <a:endParaRPr lang="en-US" sz="2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Output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da</a:t>
            </a:r>
            <a:r>
              <a:rPr lang="en-US" sz="2400" i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[l-1], </a:t>
            </a:r>
            <a:r>
              <a:rPr lang="en-US" sz="2400" i="1" dirty="0" err="1">
                <a:latin typeface="Cambria" panose="02040503050406030204" pitchFamily="18" charset="0"/>
                <a:ea typeface="Cambria" panose="02040503050406030204" pitchFamily="18" charset="0"/>
              </a:rPr>
              <a:t>dw</a:t>
            </a:r>
            <a:r>
              <a:rPr lang="en-US" sz="2400" i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[l]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i="1" dirty="0" err="1">
                <a:latin typeface="Cambria" panose="02040503050406030204" pitchFamily="18" charset="0"/>
                <a:ea typeface="Cambria" panose="02040503050406030204" pitchFamily="18" charset="0"/>
              </a:rPr>
              <a:t>db</a:t>
            </a:r>
            <a:r>
              <a:rPr lang="en-US" sz="2400" i="1" baseline="30000" dirty="0">
                <a:latin typeface="Cambria" panose="02040503050406030204" pitchFamily="18" charset="0"/>
                <a:ea typeface="Cambria" panose="02040503050406030204" pitchFamily="18" charset="0"/>
              </a:rPr>
              <a:t>[l] </a:t>
            </a:r>
            <a:endParaRPr lang="en-IN" sz="24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2689" y="816525"/>
            <a:ext cx="3302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training example</a:t>
            </a:r>
            <a:r>
              <a:rPr lang="x-none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68567" y="813243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all training example</a:t>
            </a:r>
            <a:r>
              <a:rPr lang="x-none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872296"/>
            <a:ext cx="442341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>
                <a:solidFill>
                  <a:srgbClr val="FFFFFF"/>
                </a:solidFill>
              </a:rPr>
              <a:t>Forward</a:t>
            </a:r>
            <a:r>
              <a:rPr sz="2500" spc="-30" dirty="0">
                <a:solidFill>
                  <a:srgbClr val="FFFFFF"/>
                </a:solidFill>
              </a:rPr>
              <a:t> </a:t>
            </a:r>
            <a:r>
              <a:rPr sz="2500" spc="5" dirty="0">
                <a:solidFill>
                  <a:srgbClr val="FFFFFF"/>
                </a:solidFill>
              </a:rPr>
              <a:t>Propagation</a:t>
            </a:r>
            <a:r>
              <a:rPr sz="2500" spc="-165" dirty="0">
                <a:solidFill>
                  <a:srgbClr val="FFFFFF"/>
                </a:solidFill>
              </a:rPr>
              <a:t> </a:t>
            </a:r>
            <a:r>
              <a:rPr sz="2500" dirty="0">
                <a:solidFill>
                  <a:srgbClr val="FFFFFF"/>
                </a:solidFill>
              </a:rPr>
              <a:t>Algorithm</a:t>
            </a:r>
            <a:endParaRPr sz="25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7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19</a:t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8100"/>
            <a:ext cx="4575745" cy="25180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" y="3860274"/>
            <a:ext cx="4489023" cy="27990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 txBox="1">
            <a:spLocks/>
          </p:cNvSpPr>
          <p:nvPr/>
        </p:nvSpPr>
        <p:spPr>
          <a:xfrm>
            <a:off x="65482" y="314004"/>
            <a:ext cx="8727741" cy="897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2800" spc="5" dirty="0">
                <a:solidFill>
                  <a:schemeClr val="tx1"/>
                </a:solidFill>
              </a:rPr>
              <a:t>Scaling</a:t>
            </a:r>
            <a:r>
              <a:rPr lang="en-US" sz="2800" spc="-15" dirty="0">
                <a:solidFill>
                  <a:schemeClr val="tx1"/>
                </a:solidFill>
              </a:rPr>
              <a:t> </a:t>
            </a:r>
            <a:r>
              <a:rPr lang="en-US" sz="2800" spc="5" dirty="0">
                <a:solidFill>
                  <a:schemeClr val="tx1"/>
                </a:solidFill>
              </a:rPr>
              <a:t>up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</a:t>
            </a:r>
            <a:r>
              <a:rPr lang="en-US" sz="2800" spc="-10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L</a:t>
            </a:r>
            <a:r>
              <a:rPr lang="en-US" sz="2800" spc="-1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layers</a:t>
            </a:r>
            <a:r>
              <a:rPr lang="en-US" sz="2800" spc="-10" dirty="0">
                <a:solidFill>
                  <a:schemeClr val="tx1"/>
                </a:solidFill>
              </a:rPr>
              <a:t> and all training examples </a:t>
            </a:r>
            <a:r>
              <a:rPr lang="en-US" sz="2800" spc="5" dirty="0">
                <a:solidFill>
                  <a:schemeClr val="tx1"/>
                </a:solidFill>
              </a:rPr>
              <a:t>in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NN</a:t>
            </a:r>
            <a:endParaRPr lang="x-none" sz="2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4638570" y="1373661"/>
            <a:ext cx="4530506" cy="2614805"/>
            <a:chOff x="4638570" y="1373661"/>
            <a:chExt cx="4530506" cy="2614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114" y="1519377"/>
              <a:ext cx="3325711" cy="24690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605904" y="2994903"/>
              <a:ext cx="1556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Cache output</a:t>
              </a:r>
              <a:endParaRPr lang="en-IN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8570" y="2004358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 </a:t>
              </a:r>
              <a:endParaRPr lang="en-IN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91913" y="1703142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Output</a:t>
              </a:r>
              <a:endParaRPr lang="en-IN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94637" y="1373661"/>
              <a:ext cx="23775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Forward propagation:</a:t>
              </a:r>
              <a:endParaRPr lang="en-US" i="1" baseline="30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68921" y="3942051"/>
            <a:ext cx="3820096" cy="2731895"/>
            <a:chOff x="5181600" y="3927416"/>
            <a:chExt cx="3820096" cy="273189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8042" y="4265465"/>
              <a:ext cx="2959858" cy="23938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432265" y="4612698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Cache input </a:t>
              </a:r>
              <a:endParaRPr lang="en-IN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304069" y="5251914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Input</a:t>
              </a:r>
              <a:endParaRPr lang="en-IN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81600" y="478172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Output</a:t>
              </a:r>
              <a:endParaRPr lang="en-IN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11281" y="3927416"/>
              <a:ext cx="25442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Backward propagation:</a:t>
              </a:r>
              <a:endParaRPr lang="en-US" i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34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14400" y="443478"/>
            <a:ext cx="594479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700" b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Deep Neural Network</a:t>
            </a:r>
            <a:endParaRPr sz="2700" b="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4786" y="4133140"/>
            <a:ext cx="6777644" cy="848137"/>
          </a:xfrm>
          <a:prstGeom prst="rect">
            <a:avLst/>
          </a:prstGeom>
        </p:spPr>
        <p:txBody>
          <a:bodyPr vert="horz" wrap="square" lIns="0" tIns="24595" rIns="0" bIns="0" rtlCol="0">
            <a:spAutoFit/>
          </a:bodyPr>
          <a:lstStyle/>
          <a:p>
            <a:pPr marL="99961" marR="29325" indent="-93969" algn="l" rtl="0" fontAlgn="base">
              <a:lnSpc>
                <a:spcPts val="1153"/>
              </a:lnSpc>
              <a:spcBef>
                <a:spcPts val="194"/>
              </a:spcBef>
              <a:spcAft>
                <a:spcPct val="0"/>
              </a:spcAft>
              <a:buFont typeface="Arial MT"/>
              <a:buChar char="•"/>
              <a:tabLst>
                <a:tab pos="100276" algn="l"/>
              </a:tabLst>
            </a:pP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content </a:t>
            </a:r>
            <a:r>
              <a:rPr sz="1200" kern="1200" spc="-1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these slides has been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obtained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books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various other </a:t>
            </a:r>
            <a:r>
              <a:rPr sz="1200" kern="1200" spc="-236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z="1200" kern="1200" spc="-1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the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Internet</a:t>
            </a:r>
            <a:endParaRPr sz="1200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 algn="l" rtl="0" fontAlgn="base">
              <a:spcBef>
                <a:spcPts val="258"/>
              </a:spcBef>
              <a:spcAft>
                <a:spcPct val="0"/>
              </a:spcAft>
              <a:buFont typeface="Arial MT"/>
              <a:buChar char="•"/>
              <a:tabLst>
                <a:tab pos="100276" algn="l"/>
              </a:tabLst>
            </a:pP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here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1200" kern="1200" spc="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acknowledge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1200" kern="1200" spc="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contributors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1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their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material</a:t>
            </a:r>
            <a:r>
              <a:rPr sz="1200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1200" kern="1200" spc="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inputs.</a:t>
            </a:r>
            <a:endParaRPr sz="1200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 algn="l" rtl="0" fontAlgn="base">
              <a:spcBef>
                <a:spcPts val="281"/>
              </a:spcBef>
              <a:spcAft>
                <a:spcPct val="0"/>
              </a:spcAft>
              <a:buFont typeface="Arial MT"/>
              <a:buChar char="•"/>
              <a:tabLst>
                <a:tab pos="100276" algn="l"/>
              </a:tabLst>
            </a:pP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z="1200" kern="1200" spc="-1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provided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information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wherever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necessary</a:t>
            </a:r>
            <a:endParaRPr sz="1200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 algn="l" rtl="0" fontAlgn="base">
              <a:spcBef>
                <a:spcPts val="281"/>
              </a:spcBef>
              <a:spcAft>
                <a:spcPct val="0"/>
              </a:spcAft>
              <a:buFont typeface="Arial MT"/>
              <a:buChar char="•"/>
              <a:tabLst>
                <a:tab pos="100276" algn="l"/>
              </a:tabLst>
            </a:pP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z="1200" kern="1200" spc="-1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added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modified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content to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suit the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requirements</a:t>
            </a:r>
            <a:r>
              <a:rPr sz="1200" kern="1200" spc="-1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kern="1200" spc="-2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the</a:t>
            </a:r>
            <a:r>
              <a:rPr sz="1200" kern="1200" spc="-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course</a:t>
            </a:r>
            <a:endParaRPr sz="1200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3389" y="2171701"/>
            <a:ext cx="4274196" cy="233216"/>
          </a:xfrm>
          <a:prstGeom prst="rect">
            <a:avLst/>
          </a:prstGeom>
        </p:spPr>
        <p:txBody>
          <a:bodyPr vert="horz" wrap="square" lIns="0" tIns="7568" rIns="0" bIns="0" rtlCol="0">
            <a:spAutoFit/>
          </a:bodyPr>
          <a:lstStyle/>
          <a:p>
            <a:pPr marL="6306" algn="l" rtl="0" fontAlgn="base">
              <a:spcBef>
                <a:spcPts val="59"/>
              </a:spcBef>
              <a:spcAft>
                <a:spcPct val="0"/>
              </a:spcAft>
            </a:pPr>
            <a:r>
              <a:rPr sz="1466" kern="1200" spc="-8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Disclaimer</a:t>
            </a:r>
            <a:r>
              <a:rPr sz="1466" kern="1200" spc="-3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466" kern="1200" spc="-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and</a:t>
            </a:r>
            <a:r>
              <a:rPr sz="1466" kern="1200" spc="-3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466" kern="1200" spc="-12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Acknowledgement</a:t>
            </a:r>
            <a:endParaRPr sz="1466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597" y="2823275"/>
            <a:ext cx="815403" cy="8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872296"/>
            <a:ext cx="332867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>
                <a:solidFill>
                  <a:srgbClr val="FFFFFF"/>
                </a:solidFill>
              </a:rPr>
              <a:t>Update</a:t>
            </a:r>
            <a:r>
              <a:rPr sz="2500" spc="-40" dirty="0">
                <a:solidFill>
                  <a:srgbClr val="FFFFFF"/>
                </a:solidFill>
              </a:rPr>
              <a:t> </a:t>
            </a:r>
            <a:r>
              <a:rPr sz="2500" spc="5" dirty="0">
                <a:solidFill>
                  <a:srgbClr val="FFFFFF"/>
                </a:solidFill>
              </a:rPr>
              <a:t>the</a:t>
            </a:r>
            <a:r>
              <a:rPr sz="2500" spc="-45" dirty="0">
                <a:solidFill>
                  <a:srgbClr val="FFFFFF"/>
                </a:solidFill>
              </a:rPr>
              <a:t> </a:t>
            </a:r>
            <a:r>
              <a:rPr sz="2500" spc="5" dirty="0">
                <a:solidFill>
                  <a:srgbClr val="FFFFFF"/>
                </a:solidFill>
              </a:rPr>
              <a:t>Parameters</a:t>
            </a:r>
            <a:endParaRPr sz="2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545" y="2209800"/>
            <a:ext cx="5981699" cy="2209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7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dirty="0"/>
              <a:pPr marL="38100">
                <a:spcBef>
                  <a:spcPts val="5"/>
                </a:spcBef>
              </a:pPr>
              <a:t>20</a:t>
            </a:fld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 txBox="1">
            <a:spLocks/>
          </p:cNvSpPr>
          <p:nvPr/>
        </p:nvSpPr>
        <p:spPr>
          <a:xfrm>
            <a:off x="19665" y="423750"/>
            <a:ext cx="8727741" cy="897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2800" spc="5" dirty="0">
                <a:solidFill>
                  <a:schemeClr val="tx1"/>
                </a:solidFill>
              </a:rPr>
              <a:t>Scaling</a:t>
            </a:r>
            <a:r>
              <a:rPr lang="en-US" sz="2800" spc="-15" dirty="0">
                <a:solidFill>
                  <a:schemeClr val="tx1"/>
                </a:solidFill>
              </a:rPr>
              <a:t> </a:t>
            </a:r>
            <a:r>
              <a:rPr lang="en-US" sz="2800" spc="5" dirty="0">
                <a:solidFill>
                  <a:schemeClr val="tx1"/>
                </a:solidFill>
              </a:rPr>
              <a:t>up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</a:t>
            </a:r>
            <a:r>
              <a:rPr lang="en-US" sz="2800" spc="-10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L</a:t>
            </a:r>
            <a:r>
              <a:rPr lang="en-US" sz="2800" spc="-1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layers</a:t>
            </a:r>
            <a:r>
              <a:rPr lang="en-US" sz="2800" spc="-10" dirty="0">
                <a:solidFill>
                  <a:schemeClr val="tx1"/>
                </a:solidFill>
              </a:rPr>
              <a:t> and all training examples </a:t>
            </a:r>
            <a:r>
              <a:rPr lang="en-US" sz="2800" spc="5" dirty="0">
                <a:solidFill>
                  <a:schemeClr val="tx1"/>
                </a:solidFill>
              </a:rPr>
              <a:t>in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NN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2962348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01784" cy="457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 txBox="1">
            <a:spLocks/>
          </p:cNvSpPr>
          <p:nvPr/>
        </p:nvSpPr>
        <p:spPr>
          <a:xfrm>
            <a:off x="74043" y="533400"/>
            <a:ext cx="8727741" cy="897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2800" spc="5" dirty="0">
                <a:solidFill>
                  <a:schemeClr val="tx1"/>
                </a:solidFill>
              </a:rPr>
              <a:t>Scaling</a:t>
            </a:r>
            <a:r>
              <a:rPr lang="en-US" sz="2800" spc="-15" dirty="0">
                <a:solidFill>
                  <a:schemeClr val="tx1"/>
                </a:solidFill>
              </a:rPr>
              <a:t> </a:t>
            </a:r>
            <a:r>
              <a:rPr lang="en-US" sz="2800" spc="5" dirty="0">
                <a:solidFill>
                  <a:schemeClr val="tx1"/>
                </a:solidFill>
              </a:rPr>
              <a:t>up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for</a:t>
            </a:r>
            <a:r>
              <a:rPr lang="en-US" sz="2800" spc="-10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L</a:t>
            </a:r>
            <a:r>
              <a:rPr lang="en-US" sz="2800" spc="-1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layers</a:t>
            </a:r>
            <a:r>
              <a:rPr lang="en-US" sz="2800" spc="-10" dirty="0">
                <a:solidFill>
                  <a:schemeClr val="tx1"/>
                </a:solidFill>
              </a:rPr>
              <a:t> and all training examples </a:t>
            </a:r>
            <a:r>
              <a:rPr lang="en-US" sz="2800" spc="5" dirty="0">
                <a:solidFill>
                  <a:schemeClr val="tx1"/>
                </a:solidFill>
              </a:rPr>
              <a:t>in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spc="10" dirty="0">
                <a:solidFill>
                  <a:schemeClr val="tx1"/>
                </a:solidFill>
              </a:rPr>
              <a:t>NN</a:t>
            </a:r>
            <a:endParaRPr lang="x-none" sz="2800" dirty="0"/>
          </a:p>
        </p:txBody>
      </p:sp>
    </p:spTree>
    <p:extLst>
      <p:ext uri="{BB962C8B-B14F-4D97-AF65-F5344CB8AC3E}">
        <p14:creationId xmlns:p14="http://schemas.microsoft.com/office/powerpoint/2010/main" val="57794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0" y="1954906"/>
            <a:ext cx="5347138" cy="21867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93245"/>
            <a:ext cx="1943100" cy="2600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7709" y="1402387"/>
            <a:ext cx="681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Calculate all matrix dimensions and total number of parameters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375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broadcasting</a:t>
            </a:r>
            <a:endParaRPr lang="en-IN" dirty="0"/>
          </a:p>
        </p:txBody>
      </p:sp>
      <p:pic>
        <p:nvPicPr>
          <p:cNvPr id="2050" name="Picture 2" descr="Vector-Scalar multi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409802"/>
            <a:ext cx="5334000" cy="153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trix-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3" y="3601996"/>
            <a:ext cx="4689568" cy="20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7685"/>
            <a:ext cx="2675054" cy="1422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945" y="3352800"/>
            <a:ext cx="2996109" cy="2638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6580248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Source:numpy.org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89105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broadcasting</a:t>
            </a:r>
            <a:endParaRPr lang="en-IN" dirty="0"/>
          </a:p>
        </p:txBody>
      </p:sp>
      <p:pic>
        <p:nvPicPr>
          <p:cNvPr id="4098" name="Picture 2" descr="vector-vector with newaxis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4953000" cy="25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53" y="3962400"/>
            <a:ext cx="3733800" cy="2335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580248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Source:numpy.org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18919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broadcasting</a:t>
            </a:r>
            <a:endParaRPr lang="en-IN" dirty="0"/>
          </a:p>
        </p:txBody>
      </p:sp>
      <p:pic>
        <p:nvPicPr>
          <p:cNvPr id="3074" name="Picture 2" descr="Matrix-Vector-with-err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533339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477000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Source:numpy.org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04248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722" y="292621"/>
            <a:ext cx="6500878" cy="578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dirty="0"/>
              <a:t>Exercise  -  MSE  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635" y="1934004"/>
            <a:ext cx="8073507" cy="1168519"/>
          </a:xfrm>
          <a:prstGeom prst="rect">
            <a:avLst/>
          </a:prstGeom>
        </p:spPr>
        <p:txBody>
          <a:bodyPr vert="horz" wrap="square" lIns="0" tIns="22155" rIns="0" bIns="0" rtlCol="0">
            <a:spAutoFit/>
          </a:bodyPr>
          <a:lstStyle/>
          <a:p>
            <a:pPr marL="40282" marR="28197" algn="just">
              <a:lnSpc>
                <a:spcPct val="101099"/>
              </a:lnSpc>
              <a:spcBef>
                <a:spcPts val="174"/>
              </a:spcBef>
            </a:pPr>
            <a:r>
              <a:rPr sz="1665" spc="16" dirty="0">
                <a:latin typeface="Microsoft Sans Serif"/>
                <a:cs typeface="Microsoft Sans Serif"/>
              </a:rPr>
              <a:t>Consider the </a:t>
            </a:r>
            <a:r>
              <a:rPr sz="1665" spc="8" dirty="0">
                <a:latin typeface="Microsoft Sans Serif"/>
                <a:cs typeface="Microsoft Sans Serif"/>
              </a:rPr>
              <a:t>neural</a:t>
            </a:r>
            <a:r>
              <a:rPr sz="1665" spc="16" dirty="0">
                <a:latin typeface="Microsoft Sans Serif"/>
                <a:cs typeface="Microsoft Sans Serif"/>
              </a:rPr>
              <a:t> network </a:t>
            </a:r>
            <a:r>
              <a:rPr sz="1665" spc="8" dirty="0">
                <a:latin typeface="Microsoft Sans Serif"/>
                <a:cs typeface="Microsoft Sans Serif"/>
              </a:rPr>
              <a:t>with  two  </a:t>
            </a:r>
            <a:r>
              <a:rPr sz="1665" spc="16" dirty="0">
                <a:latin typeface="Microsoft Sans Serif"/>
                <a:cs typeface="Microsoft Sans Serif"/>
              </a:rPr>
              <a:t>inputs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1  </a:t>
            </a:r>
            <a:r>
              <a:rPr sz="1665" spc="16" dirty="0">
                <a:latin typeface="Microsoft Sans Serif"/>
                <a:cs typeface="Microsoft Sans Serif"/>
              </a:rPr>
              <a:t>and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2  </a:t>
            </a:r>
            <a:r>
              <a:rPr sz="1665" spc="16" dirty="0">
                <a:latin typeface="Microsoft Sans Serif"/>
                <a:cs typeface="Microsoft Sans Serif"/>
              </a:rPr>
              <a:t>and the </a:t>
            </a:r>
            <a:r>
              <a:rPr sz="1665" dirty="0">
                <a:latin typeface="Microsoft Sans Serif"/>
                <a:cs typeface="Microsoft Sans Serif"/>
              </a:rPr>
              <a:t>initial</a:t>
            </a:r>
            <a:r>
              <a:rPr sz="1665" spc="436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weights  </a:t>
            </a:r>
            <a:r>
              <a:rPr sz="1665" spc="16" dirty="0">
                <a:latin typeface="Microsoft Sans Serif"/>
                <a:cs typeface="Microsoft Sans Serif"/>
              </a:rPr>
              <a:t>are 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0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79" dirty="0">
                <a:latin typeface="Microsoft Sans Serif"/>
                <a:cs typeface="Microsoft Sans Serif"/>
              </a:rPr>
              <a:t>0</a:t>
            </a:r>
            <a:r>
              <a:rPr sz="1903" i="1" spc="-79" dirty="0">
                <a:latin typeface="Verdana"/>
                <a:cs typeface="Verdana"/>
              </a:rPr>
              <a:t>.</a:t>
            </a:r>
            <a:r>
              <a:rPr sz="1665" spc="-79" dirty="0">
                <a:latin typeface="Microsoft Sans Serif"/>
                <a:cs typeface="Microsoft Sans Serif"/>
              </a:rPr>
              <a:t>5</a:t>
            </a:r>
            <a:r>
              <a:rPr sz="1903" i="1" spc="-79" dirty="0">
                <a:latin typeface="Verdana"/>
                <a:cs typeface="Verdana"/>
              </a:rPr>
              <a:t>,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1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79" dirty="0">
                <a:latin typeface="Microsoft Sans Serif"/>
                <a:cs typeface="Microsoft Sans Serif"/>
              </a:rPr>
              <a:t>0</a:t>
            </a:r>
            <a:r>
              <a:rPr sz="1903" i="1" spc="-79" dirty="0">
                <a:latin typeface="Verdana"/>
                <a:cs typeface="Verdana"/>
              </a:rPr>
              <a:t>.</a:t>
            </a:r>
            <a:r>
              <a:rPr sz="1665" spc="-79" dirty="0">
                <a:latin typeface="Microsoft Sans Serif"/>
                <a:cs typeface="Microsoft Sans Serif"/>
              </a:rPr>
              <a:t>8</a:t>
            </a:r>
            <a:r>
              <a:rPr sz="1903" i="1" spc="-79" dirty="0">
                <a:latin typeface="Verdana"/>
                <a:cs typeface="Verdana"/>
              </a:rPr>
              <a:t>,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2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32" dirty="0">
                <a:latin typeface="Microsoft Sans Serif"/>
                <a:cs typeface="Microsoft Sans Serif"/>
              </a:rPr>
              <a:t>0</a:t>
            </a:r>
            <a:r>
              <a:rPr sz="1903" i="1" spc="-32" dirty="0">
                <a:latin typeface="Verdana"/>
                <a:cs typeface="Verdana"/>
              </a:rPr>
              <a:t>.</a:t>
            </a:r>
            <a:r>
              <a:rPr sz="1665" spc="-32" dirty="0">
                <a:latin typeface="Microsoft Sans Serif"/>
                <a:cs typeface="Microsoft Sans Serif"/>
              </a:rPr>
              <a:t>3.</a:t>
            </a:r>
            <a:r>
              <a:rPr sz="1665" spc="-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Draw </a:t>
            </a:r>
            <a:r>
              <a:rPr sz="1665" spc="16" dirty="0">
                <a:latin typeface="Microsoft Sans Serif"/>
                <a:cs typeface="Microsoft Sans Serif"/>
              </a:rPr>
              <a:t>the network, compute the output, </a:t>
            </a:r>
            <a:r>
              <a:rPr sz="1665" spc="24" dirty="0">
                <a:latin typeface="Microsoft Sans Serif"/>
                <a:cs typeface="Microsoft Sans Serif"/>
              </a:rPr>
              <a:t>mean 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squared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loss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function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and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weight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updation</a:t>
            </a:r>
            <a:r>
              <a:rPr sz="1665" spc="24" dirty="0">
                <a:latin typeface="Microsoft Sans Serif"/>
                <a:cs typeface="Microsoft Sans Serif"/>
              </a:rPr>
              <a:t> when </a:t>
            </a:r>
            <a:r>
              <a:rPr sz="1665" spc="16" dirty="0">
                <a:latin typeface="Microsoft Sans Serif"/>
                <a:cs typeface="Microsoft Sans Serif"/>
              </a:rPr>
              <a:t>the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input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is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903" spc="-56" dirty="0">
                <a:latin typeface="Tahoma"/>
                <a:cs typeface="Tahoma"/>
              </a:rPr>
              <a:t>(</a:t>
            </a:r>
            <a:r>
              <a:rPr sz="1665" spc="-56" dirty="0">
                <a:latin typeface="Microsoft Sans Serif"/>
                <a:cs typeface="Microsoft Sans Serif"/>
              </a:rPr>
              <a:t>1</a:t>
            </a:r>
            <a:r>
              <a:rPr sz="1903" i="1" spc="-56" dirty="0">
                <a:latin typeface="Verdana"/>
                <a:cs typeface="Verdana"/>
              </a:rPr>
              <a:t>,</a:t>
            </a:r>
            <a:r>
              <a:rPr sz="1903" i="1" spc="-349" dirty="0">
                <a:latin typeface="Verdana"/>
                <a:cs typeface="Verdana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0</a:t>
            </a:r>
            <a:r>
              <a:rPr sz="1903" spc="8" dirty="0">
                <a:latin typeface="Tahoma"/>
                <a:cs typeface="Tahoma"/>
              </a:rPr>
              <a:t>)</a:t>
            </a:r>
            <a:r>
              <a:rPr sz="1665" spc="8" dirty="0">
                <a:latin typeface="Microsoft Sans Serif"/>
                <a:cs typeface="Microsoft Sans Serif"/>
              </a:rPr>
              <a:t>,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the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learning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rate </a:t>
            </a:r>
            <a:r>
              <a:rPr sz="1665" spc="-428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is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-32" dirty="0">
                <a:latin typeface="Microsoft Sans Serif"/>
                <a:cs typeface="Microsoft Sans Serif"/>
              </a:rPr>
              <a:t>0</a:t>
            </a:r>
            <a:r>
              <a:rPr sz="1903" i="1" spc="-32" dirty="0">
                <a:latin typeface="Verdana"/>
                <a:cs typeface="Verdana"/>
              </a:rPr>
              <a:t>.</a:t>
            </a:r>
            <a:r>
              <a:rPr sz="1665" spc="-32" dirty="0">
                <a:latin typeface="Microsoft Sans Serif"/>
                <a:cs typeface="Microsoft Sans Serif"/>
              </a:rPr>
              <a:t>01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and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target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output</a:t>
            </a:r>
            <a:r>
              <a:rPr sz="1665" spc="40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is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1.</a:t>
            </a:r>
            <a:r>
              <a:rPr sz="1665" spc="143" dirty="0">
                <a:latin typeface="Microsoft Sans Serif"/>
                <a:cs typeface="Microsoft Sans Serif"/>
              </a:rPr>
              <a:t> </a:t>
            </a:r>
            <a:r>
              <a:rPr sz="1665" spc="24" dirty="0">
                <a:latin typeface="Microsoft Sans Serif"/>
                <a:cs typeface="Microsoft Sans Serif"/>
              </a:rPr>
              <a:t>Assume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any</a:t>
            </a:r>
            <a:r>
              <a:rPr sz="1665" spc="40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other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dirty="0">
                <a:latin typeface="Microsoft Sans Serif"/>
                <a:cs typeface="Microsoft Sans Serif"/>
              </a:rPr>
              <a:t>relevant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information.</a:t>
            </a:r>
            <a:endParaRPr sz="1665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3850" y="3312632"/>
            <a:ext cx="442094" cy="442094"/>
            <a:chOff x="2020205" y="1549048"/>
            <a:chExt cx="278765" cy="278765"/>
          </a:xfrm>
        </p:grpSpPr>
        <p:sp>
          <p:nvSpPr>
            <p:cNvPr id="5" name="object 5"/>
            <p:cNvSpPr/>
            <p:nvPr/>
          </p:nvSpPr>
          <p:spPr>
            <a:xfrm>
              <a:off x="2022745" y="155158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36648" y="0"/>
                  </a:moveTo>
                  <a:lnTo>
                    <a:pt x="93456" y="6966"/>
                  </a:lnTo>
                  <a:lnTo>
                    <a:pt x="55945" y="26364"/>
                  </a:lnTo>
                  <a:lnTo>
                    <a:pt x="26364" y="55945"/>
                  </a:lnTo>
                  <a:lnTo>
                    <a:pt x="6966" y="93456"/>
                  </a:lnTo>
                  <a:lnTo>
                    <a:pt x="0" y="136648"/>
                  </a:lnTo>
                  <a:lnTo>
                    <a:pt x="6966" y="179839"/>
                  </a:lnTo>
                  <a:lnTo>
                    <a:pt x="26364" y="217351"/>
                  </a:lnTo>
                  <a:lnTo>
                    <a:pt x="55945" y="246931"/>
                  </a:lnTo>
                  <a:lnTo>
                    <a:pt x="93456" y="266330"/>
                  </a:lnTo>
                  <a:lnTo>
                    <a:pt x="136648" y="273296"/>
                  </a:lnTo>
                  <a:lnTo>
                    <a:pt x="179839" y="266330"/>
                  </a:lnTo>
                  <a:lnTo>
                    <a:pt x="217351" y="246931"/>
                  </a:lnTo>
                  <a:lnTo>
                    <a:pt x="246931" y="217351"/>
                  </a:lnTo>
                  <a:lnTo>
                    <a:pt x="266330" y="179839"/>
                  </a:lnTo>
                  <a:lnTo>
                    <a:pt x="273296" y="136648"/>
                  </a:lnTo>
                  <a:lnTo>
                    <a:pt x="266330" y="93456"/>
                  </a:lnTo>
                  <a:lnTo>
                    <a:pt x="246931" y="55945"/>
                  </a:lnTo>
                  <a:lnTo>
                    <a:pt x="217351" y="26364"/>
                  </a:lnTo>
                  <a:lnTo>
                    <a:pt x="179839" y="6966"/>
                  </a:lnTo>
                  <a:lnTo>
                    <a:pt x="136648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2745" y="155158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73296" y="136648"/>
                  </a:moveTo>
                  <a:lnTo>
                    <a:pt x="266330" y="93456"/>
                  </a:lnTo>
                  <a:lnTo>
                    <a:pt x="246931" y="55945"/>
                  </a:lnTo>
                  <a:lnTo>
                    <a:pt x="217351" y="26364"/>
                  </a:lnTo>
                  <a:lnTo>
                    <a:pt x="179839" y="6966"/>
                  </a:lnTo>
                  <a:lnTo>
                    <a:pt x="136648" y="0"/>
                  </a:lnTo>
                  <a:lnTo>
                    <a:pt x="93456" y="6966"/>
                  </a:lnTo>
                  <a:lnTo>
                    <a:pt x="55945" y="26364"/>
                  </a:lnTo>
                  <a:lnTo>
                    <a:pt x="26364" y="55945"/>
                  </a:lnTo>
                  <a:lnTo>
                    <a:pt x="6966" y="93456"/>
                  </a:lnTo>
                  <a:lnTo>
                    <a:pt x="0" y="136648"/>
                  </a:lnTo>
                  <a:lnTo>
                    <a:pt x="6966" y="179839"/>
                  </a:lnTo>
                  <a:lnTo>
                    <a:pt x="26364" y="217351"/>
                  </a:lnTo>
                  <a:lnTo>
                    <a:pt x="55945" y="246931"/>
                  </a:lnTo>
                  <a:lnTo>
                    <a:pt x="93456" y="266330"/>
                  </a:lnTo>
                  <a:lnTo>
                    <a:pt x="136648" y="273296"/>
                  </a:lnTo>
                  <a:lnTo>
                    <a:pt x="179839" y="266330"/>
                  </a:lnTo>
                  <a:lnTo>
                    <a:pt x="217351" y="246931"/>
                  </a:lnTo>
                  <a:lnTo>
                    <a:pt x="246931" y="217351"/>
                  </a:lnTo>
                  <a:lnTo>
                    <a:pt x="266330" y="179839"/>
                  </a:lnTo>
                  <a:lnTo>
                    <a:pt x="273296" y="136648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44205" y="3372855"/>
            <a:ext cx="161128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20141">
              <a:spcBef>
                <a:spcPts val="198"/>
              </a:spcBef>
            </a:pPr>
            <a:r>
              <a:rPr sz="1665" spc="16" dirty="0">
                <a:latin typeface="Microsoft Sans Serif"/>
                <a:cs typeface="Microsoft Sans Serif"/>
              </a:rPr>
              <a:t>1</a:t>
            </a:r>
            <a:endParaRPr sz="1665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95298" y="4160477"/>
            <a:ext cx="459214" cy="459214"/>
            <a:chOff x="2014813" y="2083662"/>
            <a:chExt cx="289560" cy="289560"/>
          </a:xfrm>
        </p:grpSpPr>
        <p:sp>
          <p:nvSpPr>
            <p:cNvPr id="9" name="object 9"/>
            <p:cNvSpPr/>
            <p:nvPr/>
          </p:nvSpPr>
          <p:spPr>
            <a:xfrm>
              <a:off x="2017353" y="208620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7353" y="208620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64810" y="4191242"/>
            <a:ext cx="310171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60423">
              <a:spcBef>
                <a:spcPts val="198"/>
              </a:spcBef>
            </a:pP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1</a:t>
            </a:r>
            <a:endParaRPr sz="1665" baseline="-15873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5299" y="3943495"/>
            <a:ext cx="1817722" cy="1532726"/>
            <a:chOff x="2014813" y="1946842"/>
            <a:chExt cx="1146175" cy="966469"/>
          </a:xfrm>
        </p:grpSpPr>
        <p:sp>
          <p:nvSpPr>
            <p:cNvPr id="13" name="object 13"/>
            <p:cNvSpPr/>
            <p:nvPr/>
          </p:nvSpPr>
          <p:spPr>
            <a:xfrm>
              <a:off x="2017353" y="262620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7353" y="262620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00542" y="194938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60" y="0"/>
                  </a:moveTo>
                  <a:lnTo>
                    <a:pt x="233627" y="3649"/>
                  </a:lnTo>
                  <a:lnTo>
                    <a:pt x="190718" y="14216"/>
                  </a:lnTo>
                  <a:lnTo>
                    <a:pt x="150707" y="31125"/>
                  </a:lnTo>
                  <a:lnTo>
                    <a:pt x="114168" y="53803"/>
                  </a:lnTo>
                  <a:lnTo>
                    <a:pt x="81675" y="81675"/>
                  </a:lnTo>
                  <a:lnTo>
                    <a:pt x="53803" y="114168"/>
                  </a:lnTo>
                  <a:lnTo>
                    <a:pt x="31125" y="150707"/>
                  </a:lnTo>
                  <a:lnTo>
                    <a:pt x="14216" y="190718"/>
                  </a:lnTo>
                  <a:lnTo>
                    <a:pt x="3649" y="233627"/>
                  </a:lnTo>
                  <a:lnTo>
                    <a:pt x="0" y="278860"/>
                  </a:lnTo>
                  <a:lnTo>
                    <a:pt x="3649" y="324093"/>
                  </a:lnTo>
                  <a:lnTo>
                    <a:pt x="14216" y="367002"/>
                  </a:lnTo>
                  <a:lnTo>
                    <a:pt x="31125" y="407013"/>
                  </a:lnTo>
                  <a:lnTo>
                    <a:pt x="53803" y="443552"/>
                  </a:lnTo>
                  <a:lnTo>
                    <a:pt x="81675" y="476044"/>
                  </a:lnTo>
                  <a:lnTo>
                    <a:pt x="114168" y="503917"/>
                  </a:lnTo>
                  <a:lnTo>
                    <a:pt x="150707" y="526594"/>
                  </a:lnTo>
                  <a:lnTo>
                    <a:pt x="190718" y="543504"/>
                  </a:lnTo>
                  <a:lnTo>
                    <a:pt x="233627" y="554070"/>
                  </a:lnTo>
                  <a:lnTo>
                    <a:pt x="278860" y="557720"/>
                  </a:lnTo>
                  <a:lnTo>
                    <a:pt x="324093" y="554070"/>
                  </a:lnTo>
                  <a:lnTo>
                    <a:pt x="367002" y="543504"/>
                  </a:lnTo>
                  <a:lnTo>
                    <a:pt x="407013" y="526594"/>
                  </a:lnTo>
                  <a:lnTo>
                    <a:pt x="443552" y="503917"/>
                  </a:lnTo>
                  <a:lnTo>
                    <a:pt x="476044" y="476044"/>
                  </a:lnTo>
                  <a:lnTo>
                    <a:pt x="503917" y="443552"/>
                  </a:lnTo>
                  <a:lnTo>
                    <a:pt x="526594" y="407013"/>
                  </a:lnTo>
                  <a:lnTo>
                    <a:pt x="543504" y="367002"/>
                  </a:lnTo>
                  <a:lnTo>
                    <a:pt x="554070" y="324093"/>
                  </a:lnTo>
                  <a:lnTo>
                    <a:pt x="557720" y="278860"/>
                  </a:lnTo>
                  <a:lnTo>
                    <a:pt x="554070" y="233627"/>
                  </a:lnTo>
                  <a:lnTo>
                    <a:pt x="543504" y="190718"/>
                  </a:lnTo>
                  <a:lnTo>
                    <a:pt x="526594" y="150707"/>
                  </a:lnTo>
                  <a:lnTo>
                    <a:pt x="503917" y="114168"/>
                  </a:lnTo>
                  <a:lnTo>
                    <a:pt x="476044" y="81675"/>
                  </a:lnTo>
                  <a:lnTo>
                    <a:pt x="443552" y="53803"/>
                  </a:lnTo>
                  <a:lnTo>
                    <a:pt x="407013" y="31125"/>
                  </a:lnTo>
                  <a:lnTo>
                    <a:pt x="367002" y="14216"/>
                  </a:lnTo>
                  <a:lnTo>
                    <a:pt x="324093" y="3649"/>
                  </a:lnTo>
                  <a:lnTo>
                    <a:pt x="27886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6872" y="1949382"/>
              <a:ext cx="5080" cy="558165"/>
            </a:xfrm>
            <a:custGeom>
              <a:avLst/>
              <a:gdLst/>
              <a:ahLst/>
              <a:cxnLst/>
              <a:rect l="l" t="t" r="r" b="b"/>
              <a:pathLst>
                <a:path w="5080" h="558164">
                  <a:moveTo>
                    <a:pt x="2530" y="0"/>
                  </a:moveTo>
                  <a:lnTo>
                    <a:pt x="0" y="204"/>
                  </a:lnTo>
                  <a:lnTo>
                    <a:pt x="0" y="557516"/>
                  </a:lnTo>
                  <a:lnTo>
                    <a:pt x="2530" y="557720"/>
                  </a:lnTo>
                  <a:lnTo>
                    <a:pt x="5060" y="557516"/>
                  </a:lnTo>
                  <a:lnTo>
                    <a:pt x="5060" y="204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0542" y="194938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557720" y="278860"/>
                  </a:moveTo>
                  <a:lnTo>
                    <a:pt x="554070" y="233627"/>
                  </a:lnTo>
                  <a:lnTo>
                    <a:pt x="543504" y="190718"/>
                  </a:lnTo>
                  <a:lnTo>
                    <a:pt x="526594" y="150707"/>
                  </a:lnTo>
                  <a:lnTo>
                    <a:pt x="503917" y="114168"/>
                  </a:lnTo>
                  <a:lnTo>
                    <a:pt x="476044" y="81675"/>
                  </a:lnTo>
                  <a:lnTo>
                    <a:pt x="443552" y="53803"/>
                  </a:lnTo>
                  <a:lnTo>
                    <a:pt x="407013" y="31125"/>
                  </a:lnTo>
                  <a:lnTo>
                    <a:pt x="367002" y="14216"/>
                  </a:lnTo>
                  <a:lnTo>
                    <a:pt x="324093" y="3649"/>
                  </a:lnTo>
                  <a:lnTo>
                    <a:pt x="278860" y="0"/>
                  </a:lnTo>
                  <a:lnTo>
                    <a:pt x="233627" y="3649"/>
                  </a:lnTo>
                  <a:lnTo>
                    <a:pt x="190718" y="14216"/>
                  </a:lnTo>
                  <a:lnTo>
                    <a:pt x="150707" y="31125"/>
                  </a:lnTo>
                  <a:lnTo>
                    <a:pt x="114168" y="53803"/>
                  </a:lnTo>
                  <a:lnTo>
                    <a:pt x="81675" y="81675"/>
                  </a:lnTo>
                  <a:lnTo>
                    <a:pt x="53803" y="114168"/>
                  </a:lnTo>
                  <a:lnTo>
                    <a:pt x="31125" y="150707"/>
                  </a:lnTo>
                  <a:lnTo>
                    <a:pt x="14216" y="190718"/>
                  </a:lnTo>
                  <a:lnTo>
                    <a:pt x="3649" y="233627"/>
                  </a:lnTo>
                  <a:lnTo>
                    <a:pt x="0" y="278860"/>
                  </a:lnTo>
                  <a:lnTo>
                    <a:pt x="3649" y="324093"/>
                  </a:lnTo>
                  <a:lnTo>
                    <a:pt x="14216" y="367002"/>
                  </a:lnTo>
                  <a:lnTo>
                    <a:pt x="31125" y="407013"/>
                  </a:lnTo>
                  <a:lnTo>
                    <a:pt x="53803" y="443552"/>
                  </a:lnTo>
                  <a:lnTo>
                    <a:pt x="81675" y="476044"/>
                  </a:lnTo>
                  <a:lnTo>
                    <a:pt x="114168" y="503917"/>
                  </a:lnTo>
                  <a:lnTo>
                    <a:pt x="150707" y="526594"/>
                  </a:lnTo>
                  <a:lnTo>
                    <a:pt x="190718" y="543504"/>
                  </a:lnTo>
                  <a:lnTo>
                    <a:pt x="233627" y="554070"/>
                  </a:lnTo>
                  <a:lnTo>
                    <a:pt x="278860" y="557720"/>
                  </a:lnTo>
                  <a:lnTo>
                    <a:pt x="324093" y="554070"/>
                  </a:lnTo>
                  <a:lnTo>
                    <a:pt x="367002" y="543504"/>
                  </a:lnTo>
                  <a:lnTo>
                    <a:pt x="407013" y="526594"/>
                  </a:lnTo>
                  <a:lnTo>
                    <a:pt x="443552" y="503917"/>
                  </a:lnTo>
                  <a:lnTo>
                    <a:pt x="476044" y="476044"/>
                  </a:lnTo>
                  <a:lnTo>
                    <a:pt x="503917" y="443552"/>
                  </a:lnTo>
                  <a:lnTo>
                    <a:pt x="526594" y="407013"/>
                  </a:lnTo>
                  <a:lnTo>
                    <a:pt x="543504" y="367002"/>
                  </a:lnTo>
                  <a:lnTo>
                    <a:pt x="554070" y="324093"/>
                  </a:lnTo>
                  <a:lnTo>
                    <a:pt x="557720" y="27886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30490" y="4189014"/>
            <a:ext cx="174219" cy="312158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903" i="1" spc="-151" dirty="0">
                <a:latin typeface="Verdana"/>
                <a:cs typeface="Verdana"/>
              </a:rPr>
              <a:t>σ</a:t>
            </a:r>
            <a:endParaRPr sz="1903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77121" y="4158573"/>
            <a:ext cx="463242" cy="463242"/>
            <a:chOff x="3453629" y="2082461"/>
            <a:chExt cx="292100" cy="292100"/>
          </a:xfrm>
        </p:grpSpPr>
        <p:sp>
          <p:nvSpPr>
            <p:cNvPr id="20" name="object 20"/>
            <p:cNvSpPr/>
            <p:nvPr/>
          </p:nvSpPr>
          <p:spPr>
            <a:xfrm>
              <a:off x="3456169" y="2085001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42" y="0"/>
                  </a:move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3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6169" y="2085001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286483" y="143242"/>
                  </a:move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3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23137" y="4192137"/>
            <a:ext cx="164149" cy="31222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665" i="1" spc="-793" dirty="0">
                <a:latin typeface="Arial"/>
                <a:cs typeface="Arial"/>
              </a:rPr>
              <a:t>y</a:t>
            </a:r>
            <a:r>
              <a:rPr sz="2855" spc="-178" baseline="2314" dirty="0">
                <a:latin typeface="Tahoma"/>
                <a:cs typeface="Tahoma"/>
              </a:rPr>
              <a:t>ˆ</a:t>
            </a:r>
            <a:endParaRPr sz="2855" baseline="2314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97133" y="3661775"/>
            <a:ext cx="613293" cy="470292"/>
            <a:chOff x="2268192" y="1769202"/>
            <a:chExt cx="386715" cy="296545"/>
          </a:xfrm>
        </p:grpSpPr>
        <p:sp>
          <p:nvSpPr>
            <p:cNvPr id="24" name="object 24"/>
            <p:cNvSpPr/>
            <p:nvPr/>
          </p:nvSpPr>
          <p:spPr>
            <a:xfrm>
              <a:off x="2270732" y="1771742"/>
              <a:ext cx="379095" cy="284480"/>
            </a:xfrm>
            <a:custGeom>
              <a:avLst/>
              <a:gdLst/>
              <a:ahLst/>
              <a:cxnLst/>
              <a:rect l="l" t="t" r="r" b="b"/>
              <a:pathLst>
                <a:path w="379094" h="284480">
                  <a:moveTo>
                    <a:pt x="0" y="0"/>
                  </a:moveTo>
                  <a:lnTo>
                    <a:pt x="378909" y="284177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5350" y="2030615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24291" y="0"/>
                  </a:moveTo>
                  <a:lnTo>
                    <a:pt x="22951" y="6729"/>
                  </a:lnTo>
                  <a:lnTo>
                    <a:pt x="23627" y="15119"/>
                  </a:lnTo>
                  <a:lnTo>
                    <a:pt x="25394" y="22844"/>
                  </a:lnTo>
                  <a:lnTo>
                    <a:pt x="27328" y="27581"/>
                  </a:lnTo>
                  <a:lnTo>
                    <a:pt x="22239" y="27051"/>
                  </a:lnTo>
                  <a:lnTo>
                    <a:pt x="14328" y="27518"/>
                  </a:lnTo>
                  <a:lnTo>
                    <a:pt x="6084" y="29218"/>
                  </a:lnTo>
                  <a:lnTo>
                    <a:pt x="0" y="32389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69059" y="3428263"/>
            <a:ext cx="358509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60423">
              <a:spcBef>
                <a:spcPts val="198"/>
              </a:spcBef>
            </a:pPr>
            <a:r>
              <a:rPr sz="1665" i="1" spc="16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24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0</a:t>
            </a:r>
            <a:endParaRPr sz="1665" baseline="-15873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49835" y="4354139"/>
            <a:ext cx="471299" cy="71500"/>
            <a:chOff x="2301424" y="2205776"/>
            <a:chExt cx="297180" cy="45085"/>
          </a:xfrm>
        </p:grpSpPr>
        <p:sp>
          <p:nvSpPr>
            <p:cNvPr id="28" name="object 28"/>
            <p:cNvSpPr/>
            <p:nvPr/>
          </p:nvSpPr>
          <p:spPr>
            <a:xfrm>
              <a:off x="2303964" y="2228243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89">
                  <a:moveTo>
                    <a:pt x="0" y="0"/>
                  </a:moveTo>
                  <a:lnTo>
                    <a:pt x="28822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7008" y="2207999"/>
              <a:ext cx="19050" cy="40640"/>
            </a:xfrm>
            <a:custGeom>
              <a:avLst/>
              <a:gdLst/>
              <a:ahLst/>
              <a:cxnLst/>
              <a:rect l="l" t="t" r="r" b="b"/>
              <a:pathLst>
                <a:path w="19050" h="40639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66483" y="4008431"/>
            <a:ext cx="987915" cy="301619"/>
          </a:xfrm>
          <a:prstGeom prst="rect">
            <a:avLst/>
          </a:prstGeom>
        </p:spPr>
        <p:txBody>
          <a:bodyPr vert="horz" wrap="square" lIns="0" tIns="57402" rIns="0" bIns="0" rtlCol="0">
            <a:spAutoFit/>
          </a:bodyPr>
          <a:lstStyle/>
          <a:p>
            <a:pPr marL="80564">
              <a:lnSpc>
                <a:spcPts val="848"/>
              </a:lnSpc>
              <a:spcBef>
                <a:spcPts val="452"/>
              </a:spcBef>
            </a:pPr>
            <a:r>
              <a:rPr sz="1665" i="1" spc="16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24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1</a:t>
            </a:r>
            <a:endParaRPr sz="1665" baseline="-15873">
              <a:latin typeface="Microsoft Sans Serif"/>
              <a:cs typeface="Microsoft Sans Serif"/>
            </a:endParaRPr>
          </a:p>
          <a:p>
            <a:pPr marR="48338" algn="r">
              <a:lnSpc>
                <a:spcPts val="1134"/>
              </a:lnSpc>
            </a:pPr>
            <a:r>
              <a:rPr sz="1903" spc="975" dirty="0">
                <a:latin typeface="Sitka Banner"/>
                <a:cs typeface="Sitka Banner"/>
              </a:rPr>
              <a:t>Σ</a:t>
            </a:r>
            <a:endParaRPr sz="1903">
              <a:latin typeface="Sitka Banner"/>
              <a:cs typeface="Sitka Banner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03975" y="4648295"/>
            <a:ext cx="607250" cy="465256"/>
            <a:chOff x="2272506" y="2391258"/>
            <a:chExt cx="382905" cy="293370"/>
          </a:xfrm>
        </p:grpSpPr>
        <p:sp>
          <p:nvSpPr>
            <p:cNvPr id="32" name="object 32"/>
            <p:cNvSpPr/>
            <p:nvPr/>
          </p:nvSpPr>
          <p:spPr>
            <a:xfrm>
              <a:off x="2275046" y="2400566"/>
              <a:ext cx="374650" cy="281305"/>
            </a:xfrm>
            <a:custGeom>
              <a:avLst/>
              <a:gdLst/>
              <a:ahLst/>
              <a:cxnLst/>
              <a:rect l="l" t="t" r="r" b="b"/>
              <a:pathLst>
                <a:path w="374650" h="281305">
                  <a:moveTo>
                    <a:pt x="0" y="280942"/>
                  </a:moveTo>
                  <a:lnTo>
                    <a:pt x="374595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25350" y="2393480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0" y="0"/>
                  </a:moveTo>
                  <a:lnTo>
                    <a:pt x="6084" y="3171"/>
                  </a:lnTo>
                  <a:lnTo>
                    <a:pt x="14328" y="4871"/>
                  </a:lnTo>
                  <a:lnTo>
                    <a:pt x="22239" y="5338"/>
                  </a:lnTo>
                  <a:lnTo>
                    <a:pt x="27328" y="4808"/>
                  </a:lnTo>
                  <a:lnTo>
                    <a:pt x="25394" y="9545"/>
                  </a:lnTo>
                  <a:lnTo>
                    <a:pt x="23627" y="17270"/>
                  </a:lnTo>
                  <a:lnTo>
                    <a:pt x="22951" y="25660"/>
                  </a:lnTo>
                  <a:lnTo>
                    <a:pt x="24291" y="32389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64810" y="4505634"/>
            <a:ext cx="468278" cy="829030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60423" marR="48338" indent="109768">
              <a:lnSpc>
                <a:spcPct val="158000"/>
              </a:lnSpc>
              <a:spcBef>
                <a:spcPts val="151"/>
              </a:spcBef>
            </a:pPr>
            <a:r>
              <a:rPr sz="1665" i="1" spc="24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11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2 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2</a:t>
            </a:r>
            <a:endParaRPr sz="1665" baseline="-15873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8237863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28600" y="1916546"/>
            <a:ext cx="8610600" cy="37821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72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01469"/>
            <a:ext cx="5707735" cy="578403"/>
          </a:xfrm>
          <a:prstGeom prst="rect">
            <a:avLst/>
          </a:prstGeom>
        </p:spPr>
        <p:txBody>
          <a:bodyPr vert="horz" wrap="square" lIns="0" tIns="24169" rIns="0" bIns="0" rtlCol="0" anchor="ctr">
            <a:spAutoFit/>
          </a:bodyPr>
          <a:lstStyle/>
          <a:p>
            <a:pPr marL="20141">
              <a:spcBef>
                <a:spcPts val="190"/>
              </a:spcBef>
            </a:pPr>
            <a:r>
              <a:rPr spc="706" dirty="0"/>
              <a:t>E</a:t>
            </a:r>
            <a:r>
              <a:rPr cap="small" spc="492" dirty="0"/>
              <a:t>xe</a:t>
            </a:r>
            <a:r>
              <a:rPr cap="small" spc="468" dirty="0"/>
              <a:t>r</a:t>
            </a:r>
            <a:r>
              <a:rPr cap="small" spc="373" dirty="0"/>
              <a:t>cise</a:t>
            </a:r>
            <a:r>
              <a:rPr dirty="0"/>
              <a:t> </a:t>
            </a:r>
            <a:r>
              <a:rPr spc="-190" dirty="0"/>
              <a:t> </a:t>
            </a:r>
            <a:r>
              <a:rPr spc="198" dirty="0"/>
              <a:t>-</a:t>
            </a:r>
            <a:r>
              <a:rPr dirty="0"/>
              <a:t> </a:t>
            </a:r>
            <a:r>
              <a:rPr spc="-190" dirty="0"/>
              <a:t> </a:t>
            </a:r>
            <a:r>
              <a:rPr spc="682" dirty="0"/>
              <a:t>BCE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635" y="1934005"/>
            <a:ext cx="8073507" cy="1168519"/>
          </a:xfrm>
          <a:prstGeom prst="rect">
            <a:avLst/>
          </a:prstGeom>
        </p:spPr>
        <p:txBody>
          <a:bodyPr vert="horz" wrap="square" lIns="0" tIns="22155" rIns="0" bIns="0" rtlCol="0">
            <a:spAutoFit/>
          </a:bodyPr>
          <a:lstStyle/>
          <a:p>
            <a:pPr marL="40282" marR="28197" algn="just">
              <a:lnSpc>
                <a:spcPct val="101099"/>
              </a:lnSpc>
              <a:spcBef>
                <a:spcPts val="174"/>
              </a:spcBef>
            </a:pPr>
            <a:r>
              <a:rPr sz="1665" spc="16" dirty="0">
                <a:latin typeface="Microsoft Sans Serif"/>
                <a:cs typeface="Microsoft Sans Serif"/>
              </a:rPr>
              <a:t>Consider the </a:t>
            </a:r>
            <a:r>
              <a:rPr sz="1665" spc="8" dirty="0">
                <a:latin typeface="Microsoft Sans Serif"/>
                <a:cs typeface="Microsoft Sans Serif"/>
              </a:rPr>
              <a:t>neural</a:t>
            </a:r>
            <a:r>
              <a:rPr sz="1665" spc="16" dirty="0">
                <a:latin typeface="Microsoft Sans Serif"/>
                <a:cs typeface="Microsoft Sans Serif"/>
              </a:rPr>
              <a:t> network </a:t>
            </a:r>
            <a:r>
              <a:rPr sz="1665" spc="8" dirty="0">
                <a:latin typeface="Microsoft Sans Serif"/>
                <a:cs typeface="Microsoft Sans Serif"/>
              </a:rPr>
              <a:t>with  two  </a:t>
            </a:r>
            <a:r>
              <a:rPr sz="1665" spc="16" dirty="0">
                <a:latin typeface="Microsoft Sans Serif"/>
                <a:cs typeface="Microsoft Sans Serif"/>
              </a:rPr>
              <a:t>inputs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1  </a:t>
            </a:r>
            <a:r>
              <a:rPr sz="1665" spc="16" dirty="0">
                <a:latin typeface="Microsoft Sans Serif"/>
                <a:cs typeface="Microsoft Sans Serif"/>
              </a:rPr>
              <a:t>and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2  </a:t>
            </a:r>
            <a:r>
              <a:rPr sz="1665" spc="16" dirty="0">
                <a:latin typeface="Microsoft Sans Serif"/>
                <a:cs typeface="Microsoft Sans Serif"/>
              </a:rPr>
              <a:t>and the </a:t>
            </a:r>
            <a:r>
              <a:rPr sz="1665" dirty="0">
                <a:latin typeface="Microsoft Sans Serif"/>
                <a:cs typeface="Microsoft Sans Serif"/>
              </a:rPr>
              <a:t>initial</a:t>
            </a:r>
            <a:r>
              <a:rPr sz="1665" spc="436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weights  </a:t>
            </a:r>
            <a:r>
              <a:rPr sz="1665" spc="16" dirty="0">
                <a:latin typeface="Microsoft Sans Serif"/>
                <a:cs typeface="Microsoft Sans Serif"/>
              </a:rPr>
              <a:t>are </a:t>
            </a:r>
            <a:r>
              <a:rPr sz="1665" spc="24" dirty="0">
                <a:latin typeface="Microsoft Sans Serif"/>
                <a:cs typeface="Microsoft Sans Serif"/>
              </a:rPr>
              <a:t>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0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79" dirty="0">
                <a:latin typeface="Microsoft Sans Serif"/>
                <a:cs typeface="Microsoft Sans Serif"/>
              </a:rPr>
              <a:t>0</a:t>
            </a:r>
            <a:r>
              <a:rPr sz="1903" i="1" spc="-79" dirty="0">
                <a:latin typeface="Verdana"/>
                <a:cs typeface="Verdana"/>
              </a:rPr>
              <a:t>.</a:t>
            </a:r>
            <a:r>
              <a:rPr sz="1665" spc="-79" dirty="0">
                <a:latin typeface="Microsoft Sans Serif"/>
                <a:cs typeface="Microsoft Sans Serif"/>
              </a:rPr>
              <a:t>5</a:t>
            </a:r>
            <a:r>
              <a:rPr sz="1903" i="1" spc="-79" dirty="0">
                <a:latin typeface="Verdana"/>
                <a:cs typeface="Verdana"/>
              </a:rPr>
              <a:t>,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1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79" dirty="0">
                <a:latin typeface="Microsoft Sans Serif"/>
                <a:cs typeface="Microsoft Sans Serif"/>
              </a:rPr>
              <a:t>0</a:t>
            </a:r>
            <a:r>
              <a:rPr sz="1903" i="1" spc="-79" dirty="0">
                <a:latin typeface="Verdana"/>
                <a:cs typeface="Verdana"/>
              </a:rPr>
              <a:t>.</a:t>
            </a:r>
            <a:r>
              <a:rPr sz="1665" spc="-79" dirty="0">
                <a:latin typeface="Microsoft Sans Serif"/>
                <a:cs typeface="Microsoft Sans Serif"/>
              </a:rPr>
              <a:t>8</a:t>
            </a:r>
            <a:r>
              <a:rPr sz="1903" i="1" spc="-79" dirty="0">
                <a:latin typeface="Verdana"/>
                <a:cs typeface="Verdana"/>
              </a:rPr>
              <a:t>, </a:t>
            </a:r>
            <a:r>
              <a:rPr sz="1665" i="1" spc="16" dirty="0">
                <a:latin typeface="Arial"/>
                <a:cs typeface="Arial"/>
              </a:rPr>
              <a:t>w</a:t>
            </a:r>
            <a:r>
              <a:rPr sz="1665" spc="24" baseline="-15873" dirty="0">
                <a:latin typeface="Microsoft Sans Serif"/>
                <a:cs typeface="Microsoft Sans Serif"/>
              </a:rPr>
              <a:t>2</a:t>
            </a:r>
            <a:r>
              <a:rPr sz="1665" spc="35" baseline="-15873" dirty="0">
                <a:latin typeface="Microsoft Sans Serif"/>
                <a:cs typeface="Microsoft Sans Serif"/>
              </a:rPr>
              <a:t> </a:t>
            </a:r>
            <a:r>
              <a:rPr sz="1903" spc="56" dirty="0">
                <a:latin typeface="Tahoma"/>
                <a:cs typeface="Tahoma"/>
              </a:rPr>
              <a:t>= </a:t>
            </a:r>
            <a:r>
              <a:rPr sz="1665" spc="-32" dirty="0">
                <a:latin typeface="Microsoft Sans Serif"/>
                <a:cs typeface="Microsoft Sans Serif"/>
              </a:rPr>
              <a:t>0</a:t>
            </a:r>
            <a:r>
              <a:rPr sz="1903" i="1" spc="-32" dirty="0">
                <a:latin typeface="Verdana"/>
                <a:cs typeface="Verdana"/>
              </a:rPr>
              <a:t>.</a:t>
            </a:r>
            <a:r>
              <a:rPr sz="1665" spc="-32" dirty="0">
                <a:latin typeface="Microsoft Sans Serif"/>
                <a:cs typeface="Microsoft Sans Serif"/>
              </a:rPr>
              <a:t>3. </a:t>
            </a:r>
            <a:r>
              <a:rPr sz="1665" spc="8" dirty="0">
                <a:latin typeface="Microsoft Sans Serif"/>
                <a:cs typeface="Microsoft Sans Serif"/>
              </a:rPr>
              <a:t>Draw </a:t>
            </a:r>
            <a:r>
              <a:rPr sz="1665" spc="16" dirty="0">
                <a:latin typeface="Microsoft Sans Serif"/>
                <a:cs typeface="Microsoft Sans Serif"/>
              </a:rPr>
              <a:t>the network, compute the output, </a:t>
            </a:r>
            <a:r>
              <a:rPr sz="1665" spc="24" dirty="0">
                <a:latin typeface="Microsoft Sans Serif"/>
                <a:cs typeface="Microsoft Sans Serif"/>
              </a:rPr>
              <a:t>binary </a:t>
            </a:r>
            <a:r>
              <a:rPr sz="1665" spc="16" dirty="0">
                <a:latin typeface="Microsoft Sans Serif"/>
                <a:cs typeface="Microsoft Sans Serif"/>
              </a:rPr>
              <a:t>cross </a:t>
            </a:r>
            <a:r>
              <a:rPr sz="1665" spc="-420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entropy loss </a:t>
            </a:r>
            <a:r>
              <a:rPr sz="1665" spc="16" dirty="0">
                <a:latin typeface="Microsoft Sans Serif"/>
                <a:cs typeface="Microsoft Sans Serif"/>
              </a:rPr>
              <a:t>function and </a:t>
            </a:r>
            <a:r>
              <a:rPr sz="1665" spc="8" dirty="0">
                <a:latin typeface="Microsoft Sans Serif"/>
                <a:cs typeface="Microsoft Sans Serif"/>
              </a:rPr>
              <a:t>weight </a:t>
            </a:r>
            <a:r>
              <a:rPr sz="1665" spc="16" dirty="0">
                <a:latin typeface="Microsoft Sans Serif"/>
                <a:cs typeface="Microsoft Sans Serif"/>
              </a:rPr>
              <a:t>updation </a:t>
            </a:r>
            <a:r>
              <a:rPr sz="1665" spc="24" dirty="0">
                <a:latin typeface="Microsoft Sans Serif"/>
                <a:cs typeface="Microsoft Sans Serif"/>
              </a:rPr>
              <a:t>when </a:t>
            </a:r>
            <a:r>
              <a:rPr sz="1665" spc="16" dirty="0">
                <a:latin typeface="Microsoft Sans Serif"/>
                <a:cs typeface="Microsoft Sans Serif"/>
              </a:rPr>
              <a:t>the </a:t>
            </a:r>
            <a:r>
              <a:rPr sz="1665" spc="8" dirty="0">
                <a:latin typeface="Microsoft Sans Serif"/>
                <a:cs typeface="Microsoft Sans Serif"/>
              </a:rPr>
              <a:t>input is </a:t>
            </a:r>
            <a:r>
              <a:rPr sz="1903" spc="-56" dirty="0">
                <a:latin typeface="Tahoma"/>
                <a:cs typeface="Tahoma"/>
              </a:rPr>
              <a:t>(</a:t>
            </a:r>
            <a:r>
              <a:rPr sz="1665" spc="-56" dirty="0">
                <a:latin typeface="Microsoft Sans Serif"/>
                <a:cs typeface="Microsoft Sans Serif"/>
              </a:rPr>
              <a:t>1</a:t>
            </a:r>
            <a:r>
              <a:rPr sz="1903" i="1" spc="-56" dirty="0">
                <a:latin typeface="Verdana"/>
                <a:cs typeface="Verdana"/>
              </a:rPr>
              <a:t>, </a:t>
            </a:r>
            <a:r>
              <a:rPr sz="1665" spc="8" dirty="0">
                <a:latin typeface="Microsoft Sans Serif"/>
                <a:cs typeface="Microsoft Sans Serif"/>
              </a:rPr>
              <a:t>0</a:t>
            </a:r>
            <a:r>
              <a:rPr sz="1903" spc="8" dirty="0">
                <a:latin typeface="Tahoma"/>
                <a:cs typeface="Tahoma"/>
              </a:rPr>
              <a:t>)</a:t>
            </a:r>
            <a:r>
              <a:rPr sz="1665" spc="8" dirty="0">
                <a:latin typeface="Microsoft Sans Serif"/>
                <a:cs typeface="Microsoft Sans Serif"/>
              </a:rPr>
              <a:t>, </a:t>
            </a:r>
            <a:r>
              <a:rPr sz="1665" spc="16" dirty="0">
                <a:latin typeface="Microsoft Sans Serif"/>
                <a:cs typeface="Microsoft Sans Serif"/>
              </a:rPr>
              <a:t>the learning </a:t>
            </a:r>
            <a:r>
              <a:rPr sz="1665" spc="8" dirty="0">
                <a:latin typeface="Microsoft Sans Serif"/>
                <a:cs typeface="Microsoft Sans Serif"/>
              </a:rPr>
              <a:t>rate </a:t>
            </a:r>
            <a:r>
              <a:rPr sz="1665" spc="16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is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-32" dirty="0">
                <a:latin typeface="Microsoft Sans Serif"/>
                <a:cs typeface="Microsoft Sans Serif"/>
              </a:rPr>
              <a:t>0</a:t>
            </a:r>
            <a:r>
              <a:rPr sz="1903" i="1" spc="-32" dirty="0">
                <a:latin typeface="Verdana"/>
                <a:cs typeface="Verdana"/>
              </a:rPr>
              <a:t>.</a:t>
            </a:r>
            <a:r>
              <a:rPr sz="1665" spc="-32" dirty="0">
                <a:latin typeface="Microsoft Sans Serif"/>
                <a:cs typeface="Microsoft Sans Serif"/>
              </a:rPr>
              <a:t>01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and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target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output</a:t>
            </a:r>
            <a:r>
              <a:rPr sz="1665" spc="40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is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1.</a:t>
            </a:r>
            <a:r>
              <a:rPr sz="1665" spc="143" dirty="0">
                <a:latin typeface="Microsoft Sans Serif"/>
                <a:cs typeface="Microsoft Sans Serif"/>
              </a:rPr>
              <a:t> </a:t>
            </a:r>
            <a:r>
              <a:rPr sz="1665" spc="24" dirty="0">
                <a:latin typeface="Microsoft Sans Serif"/>
                <a:cs typeface="Microsoft Sans Serif"/>
              </a:rPr>
              <a:t>Assume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any</a:t>
            </a:r>
            <a:r>
              <a:rPr sz="1665" spc="40" dirty="0">
                <a:latin typeface="Microsoft Sans Serif"/>
                <a:cs typeface="Microsoft Sans Serif"/>
              </a:rPr>
              <a:t> </a:t>
            </a:r>
            <a:r>
              <a:rPr sz="1665" spc="16" dirty="0">
                <a:latin typeface="Microsoft Sans Serif"/>
                <a:cs typeface="Microsoft Sans Serif"/>
              </a:rPr>
              <a:t>other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dirty="0">
                <a:latin typeface="Microsoft Sans Serif"/>
                <a:cs typeface="Microsoft Sans Serif"/>
              </a:rPr>
              <a:t>relevant</a:t>
            </a:r>
            <a:r>
              <a:rPr sz="1665" spc="32" dirty="0">
                <a:latin typeface="Microsoft Sans Serif"/>
                <a:cs typeface="Microsoft Sans Serif"/>
              </a:rPr>
              <a:t> </a:t>
            </a:r>
            <a:r>
              <a:rPr sz="1665" spc="8" dirty="0">
                <a:latin typeface="Microsoft Sans Serif"/>
                <a:cs typeface="Microsoft Sans Serif"/>
              </a:rPr>
              <a:t>information.</a:t>
            </a:r>
            <a:endParaRPr sz="1665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03850" y="3312632"/>
            <a:ext cx="442094" cy="442094"/>
            <a:chOff x="2020205" y="1549048"/>
            <a:chExt cx="278765" cy="278765"/>
          </a:xfrm>
        </p:grpSpPr>
        <p:sp>
          <p:nvSpPr>
            <p:cNvPr id="5" name="object 5"/>
            <p:cNvSpPr/>
            <p:nvPr/>
          </p:nvSpPr>
          <p:spPr>
            <a:xfrm>
              <a:off x="2022745" y="155158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136648" y="0"/>
                  </a:moveTo>
                  <a:lnTo>
                    <a:pt x="93456" y="6966"/>
                  </a:lnTo>
                  <a:lnTo>
                    <a:pt x="55945" y="26364"/>
                  </a:lnTo>
                  <a:lnTo>
                    <a:pt x="26364" y="55945"/>
                  </a:lnTo>
                  <a:lnTo>
                    <a:pt x="6966" y="93456"/>
                  </a:lnTo>
                  <a:lnTo>
                    <a:pt x="0" y="136648"/>
                  </a:lnTo>
                  <a:lnTo>
                    <a:pt x="6966" y="179839"/>
                  </a:lnTo>
                  <a:lnTo>
                    <a:pt x="26364" y="217351"/>
                  </a:lnTo>
                  <a:lnTo>
                    <a:pt x="55945" y="246931"/>
                  </a:lnTo>
                  <a:lnTo>
                    <a:pt x="93456" y="266330"/>
                  </a:lnTo>
                  <a:lnTo>
                    <a:pt x="136648" y="273296"/>
                  </a:lnTo>
                  <a:lnTo>
                    <a:pt x="179839" y="266330"/>
                  </a:lnTo>
                  <a:lnTo>
                    <a:pt x="217351" y="246931"/>
                  </a:lnTo>
                  <a:lnTo>
                    <a:pt x="246931" y="217351"/>
                  </a:lnTo>
                  <a:lnTo>
                    <a:pt x="266330" y="179839"/>
                  </a:lnTo>
                  <a:lnTo>
                    <a:pt x="273296" y="136648"/>
                  </a:lnTo>
                  <a:lnTo>
                    <a:pt x="266330" y="93456"/>
                  </a:lnTo>
                  <a:lnTo>
                    <a:pt x="246931" y="55945"/>
                  </a:lnTo>
                  <a:lnTo>
                    <a:pt x="217351" y="26364"/>
                  </a:lnTo>
                  <a:lnTo>
                    <a:pt x="179839" y="6966"/>
                  </a:lnTo>
                  <a:lnTo>
                    <a:pt x="136648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2745" y="1551588"/>
              <a:ext cx="273685" cy="273685"/>
            </a:xfrm>
            <a:custGeom>
              <a:avLst/>
              <a:gdLst/>
              <a:ahLst/>
              <a:cxnLst/>
              <a:rect l="l" t="t" r="r" b="b"/>
              <a:pathLst>
                <a:path w="273685" h="273685">
                  <a:moveTo>
                    <a:pt x="273296" y="136648"/>
                  </a:moveTo>
                  <a:lnTo>
                    <a:pt x="266330" y="93456"/>
                  </a:lnTo>
                  <a:lnTo>
                    <a:pt x="246931" y="55945"/>
                  </a:lnTo>
                  <a:lnTo>
                    <a:pt x="217351" y="26364"/>
                  </a:lnTo>
                  <a:lnTo>
                    <a:pt x="179839" y="6966"/>
                  </a:lnTo>
                  <a:lnTo>
                    <a:pt x="136648" y="0"/>
                  </a:lnTo>
                  <a:lnTo>
                    <a:pt x="93456" y="6966"/>
                  </a:lnTo>
                  <a:lnTo>
                    <a:pt x="55945" y="26364"/>
                  </a:lnTo>
                  <a:lnTo>
                    <a:pt x="26364" y="55945"/>
                  </a:lnTo>
                  <a:lnTo>
                    <a:pt x="6966" y="93456"/>
                  </a:lnTo>
                  <a:lnTo>
                    <a:pt x="0" y="136648"/>
                  </a:lnTo>
                  <a:lnTo>
                    <a:pt x="6966" y="179839"/>
                  </a:lnTo>
                  <a:lnTo>
                    <a:pt x="26364" y="217351"/>
                  </a:lnTo>
                  <a:lnTo>
                    <a:pt x="55945" y="246931"/>
                  </a:lnTo>
                  <a:lnTo>
                    <a:pt x="93456" y="266330"/>
                  </a:lnTo>
                  <a:lnTo>
                    <a:pt x="136648" y="273296"/>
                  </a:lnTo>
                  <a:lnTo>
                    <a:pt x="179839" y="266330"/>
                  </a:lnTo>
                  <a:lnTo>
                    <a:pt x="217351" y="246931"/>
                  </a:lnTo>
                  <a:lnTo>
                    <a:pt x="246931" y="217351"/>
                  </a:lnTo>
                  <a:lnTo>
                    <a:pt x="266330" y="179839"/>
                  </a:lnTo>
                  <a:lnTo>
                    <a:pt x="273296" y="136648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44205" y="3372855"/>
            <a:ext cx="161128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20141">
              <a:spcBef>
                <a:spcPts val="198"/>
              </a:spcBef>
            </a:pPr>
            <a:r>
              <a:rPr sz="1665" spc="16" dirty="0">
                <a:latin typeface="Microsoft Sans Serif"/>
                <a:cs typeface="Microsoft Sans Serif"/>
              </a:rPr>
              <a:t>1</a:t>
            </a:r>
            <a:endParaRPr sz="1665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95298" y="4160477"/>
            <a:ext cx="459214" cy="459214"/>
            <a:chOff x="2014813" y="2083662"/>
            <a:chExt cx="289560" cy="289560"/>
          </a:xfrm>
        </p:grpSpPr>
        <p:sp>
          <p:nvSpPr>
            <p:cNvPr id="9" name="object 9"/>
            <p:cNvSpPr/>
            <p:nvPr/>
          </p:nvSpPr>
          <p:spPr>
            <a:xfrm>
              <a:off x="2017353" y="208620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7353" y="2086202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64810" y="4191242"/>
            <a:ext cx="310171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60423">
              <a:spcBef>
                <a:spcPts val="198"/>
              </a:spcBef>
            </a:pP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1</a:t>
            </a:r>
            <a:endParaRPr sz="1665" baseline="-15873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95299" y="3943495"/>
            <a:ext cx="1817722" cy="1532726"/>
            <a:chOff x="2014813" y="1946842"/>
            <a:chExt cx="1146175" cy="966469"/>
          </a:xfrm>
        </p:grpSpPr>
        <p:sp>
          <p:nvSpPr>
            <p:cNvPr id="13" name="object 13"/>
            <p:cNvSpPr/>
            <p:nvPr/>
          </p:nvSpPr>
          <p:spPr>
            <a:xfrm>
              <a:off x="2017353" y="262620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142040" y="0"/>
                  </a:move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17353" y="2626209"/>
              <a:ext cx="284480" cy="284480"/>
            </a:xfrm>
            <a:custGeom>
              <a:avLst/>
              <a:gdLst/>
              <a:ahLst/>
              <a:cxnLst/>
              <a:rect l="l" t="t" r="r" b="b"/>
              <a:pathLst>
                <a:path w="284480" h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00542" y="194938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8860" y="0"/>
                  </a:moveTo>
                  <a:lnTo>
                    <a:pt x="233627" y="3649"/>
                  </a:lnTo>
                  <a:lnTo>
                    <a:pt x="190718" y="14216"/>
                  </a:lnTo>
                  <a:lnTo>
                    <a:pt x="150707" y="31125"/>
                  </a:lnTo>
                  <a:lnTo>
                    <a:pt x="114168" y="53803"/>
                  </a:lnTo>
                  <a:lnTo>
                    <a:pt x="81675" y="81675"/>
                  </a:lnTo>
                  <a:lnTo>
                    <a:pt x="53803" y="114168"/>
                  </a:lnTo>
                  <a:lnTo>
                    <a:pt x="31125" y="150707"/>
                  </a:lnTo>
                  <a:lnTo>
                    <a:pt x="14216" y="190718"/>
                  </a:lnTo>
                  <a:lnTo>
                    <a:pt x="3649" y="233627"/>
                  </a:lnTo>
                  <a:lnTo>
                    <a:pt x="0" y="278860"/>
                  </a:lnTo>
                  <a:lnTo>
                    <a:pt x="3649" y="324093"/>
                  </a:lnTo>
                  <a:lnTo>
                    <a:pt x="14216" y="367002"/>
                  </a:lnTo>
                  <a:lnTo>
                    <a:pt x="31125" y="407013"/>
                  </a:lnTo>
                  <a:lnTo>
                    <a:pt x="53803" y="443552"/>
                  </a:lnTo>
                  <a:lnTo>
                    <a:pt x="81675" y="476044"/>
                  </a:lnTo>
                  <a:lnTo>
                    <a:pt x="114168" y="503917"/>
                  </a:lnTo>
                  <a:lnTo>
                    <a:pt x="150707" y="526594"/>
                  </a:lnTo>
                  <a:lnTo>
                    <a:pt x="190718" y="543504"/>
                  </a:lnTo>
                  <a:lnTo>
                    <a:pt x="233627" y="554070"/>
                  </a:lnTo>
                  <a:lnTo>
                    <a:pt x="278860" y="557720"/>
                  </a:lnTo>
                  <a:lnTo>
                    <a:pt x="324093" y="554070"/>
                  </a:lnTo>
                  <a:lnTo>
                    <a:pt x="367002" y="543504"/>
                  </a:lnTo>
                  <a:lnTo>
                    <a:pt x="407013" y="526594"/>
                  </a:lnTo>
                  <a:lnTo>
                    <a:pt x="443552" y="503917"/>
                  </a:lnTo>
                  <a:lnTo>
                    <a:pt x="476044" y="476044"/>
                  </a:lnTo>
                  <a:lnTo>
                    <a:pt x="503917" y="443552"/>
                  </a:lnTo>
                  <a:lnTo>
                    <a:pt x="526594" y="407013"/>
                  </a:lnTo>
                  <a:lnTo>
                    <a:pt x="543504" y="367002"/>
                  </a:lnTo>
                  <a:lnTo>
                    <a:pt x="554070" y="324093"/>
                  </a:lnTo>
                  <a:lnTo>
                    <a:pt x="557720" y="278860"/>
                  </a:lnTo>
                  <a:lnTo>
                    <a:pt x="554070" y="233627"/>
                  </a:lnTo>
                  <a:lnTo>
                    <a:pt x="543504" y="190718"/>
                  </a:lnTo>
                  <a:lnTo>
                    <a:pt x="526594" y="150707"/>
                  </a:lnTo>
                  <a:lnTo>
                    <a:pt x="503917" y="114168"/>
                  </a:lnTo>
                  <a:lnTo>
                    <a:pt x="476044" y="81675"/>
                  </a:lnTo>
                  <a:lnTo>
                    <a:pt x="443552" y="53803"/>
                  </a:lnTo>
                  <a:lnTo>
                    <a:pt x="407013" y="31125"/>
                  </a:lnTo>
                  <a:lnTo>
                    <a:pt x="367002" y="14216"/>
                  </a:lnTo>
                  <a:lnTo>
                    <a:pt x="324093" y="3649"/>
                  </a:lnTo>
                  <a:lnTo>
                    <a:pt x="278860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6872" y="1949382"/>
              <a:ext cx="5080" cy="558165"/>
            </a:xfrm>
            <a:custGeom>
              <a:avLst/>
              <a:gdLst/>
              <a:ahLst/>
              <a:cxnLst/>
              <a:rect l="l" t="t" r="r" b="b"/>
              <a:pathLst>
                <a:path w="5080" h="558164">
                  <a:moveTo>
                    <a:pt x="2530" y="0"/>
                  </a:moveTo>
                  <a:lnTo>
                    <a:pt x="0" y="204"/>
                  </a:lnTo>
                  <a:lnTo>
                    <a:pt x="0" y="557516"/>
                  </a:lnTo>
                  <a:lnTo>
                    <a:pt x="2530" y="557720"/>
                  </a:lnTo>
                  <a:lnTo>
                    <a:pt x="5060" y="557516"/>
                  </a:lnTo>
                  <a:lnTo>
                    <a:pt x="5060" y="204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0542" y="1949382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557720" y="278860"/>
                  </a:moveTo>
                  <a:lnTo>
                    <a:pt x="554070" y="233627"/>
                  </a:lnTo>
                  <a:lnTo>
                    <a:pt x="543504" y="190718"/>
                  </a:lnTo>
                  <a:lnTo>
                    <a:pt x="526594" y="150707"/>
                  </a:lnTo>
                  <a:lnTo>
                    <a:pt x="503917" y="114168"/>
                  </a:lnTo>
                  <a:lnTo>
                    <a:pt x="476044" y="81675"/>
                  </a:lnTo>
                  <a:lnTo>
                    <a:pt x="443552" y="53803"/>
                  </a:lnTo>
                  <a:lnTo>
                    <a:pt x="407013" y="31125"/>
                  </a:lnTo>
                  <a:lnTo>
                    <a:pt x="367002" y="14216"/>
                  </a:lnTo>
                  <a:lnTo>
                    <a:pt x="324093" y="3649"/>
                  </a:lnTo>
                  <a:lnTo>
                    <a:pt x="278860" y="0"/>
                  </a:lnTo>
                  <a:lnTo>
                    <a:pt x="233627" y="3649"/>
                  </a:lnTo>
                  <a:lnTo>
                    <a:pt x="190718" y="14216"/>
                  </a:lnTo>
                  <a:lnTo>
                    <a:pt x="150707" y="31125"/>
                  </a:lnTo>
                  <a:lnTo>
                    <a:pt x="114168" y="53803"/>
                  </a:lnTo>
                  <a:lnTo>
                    <a:pt x="81675" y="81675"/>
                  </a:lnTo>
                  <a:lnTo>
                    <a:pt x="53803" y="114168"/>
                  </a:lnTo>
                  <a:lnTo>
                    <a:pt x="31125" y="150707"/>
                  </a:lnTo>
                  <a:lnTo>
                    <a:pt x="14216" y="190718"/>
                  </a:lnTo>
                  <a:lnTo>
                    <a:pt x="3649" y="233627"/>
                  </a:lnTo>
                  <a:lnTo>
                    <a:pt x="0" y="278860"/>
                  </a:lnTo>
                  <a:lnTo>
                    <a:pt x="3649" y="324093"/>
                  </a:lnTo>
                  <a:lnTo>
                    <a:pt x="14216" y="367002"/>
                  </a:lnTo>
                  <a:lnTo>
                    <a:pt x="31125" y="407013"/>
                  </a:lnTo>
                  <a:lnTo>
                    <a:pt x="53803" y="443552"/>
                  </a:lnTo>
                  <a:lnTo>
                    <a:pt x="81675" y="476044"/>
                  </a:lnTo>
                  <a:lnTo>
                    <a:pt x="114168" y="503917"/>
                  </a:lnTo>
                  <a:lnTo>
                    <a:pt x="150707" y="526594"/>
                  </a:lnTo>
                  <a:lnTo>
                    <a:pt x="190718" y="543504"/>
                  </a:lnTo>
                  <a:lnTo>
                    <a:pt x="233627" y="554070"/>
                  </a:lnTo>
                  <a:lnTo>
                    <a:pt x="278860" y="557720"/>
                  </a:lnTo>
                  <a:lnTo>
                    <a:pt x="324093" y="554070"/>
                  </a:lnTo>
                  <a:lnTo>
                    <a:pt x="367002" y="543504"/>
                  </a:lnTo>
                  <a:lnTo>
                    <a:pt x="407013" y="526594"/>
                  </a:lnTo>
                  <a:lnTo>
                    <a:pt x="443552" y="503917"/>
                  </a:lnTo>
                  <a:lnTo>
                    <a:pt x="476044" y="476044"/>
                  </a:lnTo>
                  <a:lnTo>
                    <a:pt x="503917" y="443552"/>
                  </a:lnTo>
                  <a:lnTo>
                    <a:pt x="526594" y="407013"/>
                  </a:lnTo>
                  <a:lnTo>
                    <a:pt x="543504" y="367002"/>
                  </a:lnTo>
                  <a:lnTo>
                    <a:pt x="554070" y="324093"/>
                  </a:lnTo>
                  <a:lnTo>
                    <a:pt x="557720" y="27886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730490" y="4189014"/>
            <a:ext cx="174219" cy="312158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903" i="1" spc="-151" dirty="0">
                <a:latin typeface="Verdana"/>
                <a:cs typeface="Verdana"/>
              </a:rPr>
              <a:t>σ</a:t>
            </a:r>
            <a:endParaRPr sz="1903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77121" y="4158573"/>
            <a:ext cx="463242" cy="463242"/>
            <a:chOff x="3453629" y="2082461"/>
            <a:chExt cx="292100" cy="292100"/>
          </a:xfrm>
        </p:grpSpPr>
        <p:sp>
          <p:nvSpPr>
            <p:cNvPr id="20" name="object 20"/>
            <p:cNvSpPr/>
            <p:nvPr/>
          </p:nvSpPr>
          <p:spPr>
            <a:xfrm>
              <a:off x="3456169" y="2085001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42" y="0"/>
                  </a:move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3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6169" y="2085001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286483" y="143242"/>
                  </a:moveTo>
                  <a:lnTo>
                    <a:pt x="279181" y="97966"/>
                  </a:lnTo>
                  <a:lnTo>
                    <a:pt x="258846" y="58644"/>
                  </a:lnTo>
                  <a:lnTo>
                    <a:pt x="227839" y="27637"/>
                  </a:lnTo>
                  <a:lnTo>
                    <a:pt x="188517" y="7302"/>
                  </a:lnTo>
                  <a:lnTo>
                    <a:pt x="143242" y="0"/>
                  </a:lnTo>
                  <a:lnTo>
                    <a:pt x="97966" y="7302"/>
                  </a:lnTo>
                  <a:lnTo>
                    <a:pt x="58644" y="27637"/>
                  </a:lnTo>
                  <a:lnTo>
                    <a:pt x="27637" y="58644"/>
                  </a:lnTo>
                  <a:lnTo>
                    <a:pt x="7302" y="97966"/>
                  </a:lnTo>
                  <a:lnTo>
                    <a:pt x="0" y="143242"/>
                  </a:lnTo>
                  <a:lnTo>
                    <a:pt x="7302" y="188517"/>
                  </a:lnTo>
                  <a:lnTo>
                    <a:pt x="27637" y="227839"/>
                  </a:lnTo>
                  <a:lnTo>
                    <a:pt x="58644" y="258846"/>
                  </a:lnTo>
                  <a:lnTo>
                    <a:pt x="97966" y="279181"/>
                  </a:lnTo>
                  <a:lnTo>
                    <a:pt x="143242" y="286483"/>
                  </a:lnTo>
                  <a:lnTo>
                    <a:pt x="188517" y="279181"/>
                  </a:lnTo>
                  <a:lnTo>
                    <a:pt x="227839" y="258846"/>
                  </a:lnTo>
                  <a:lnTo>
                    <a:pt x="258846" y="227839"/>
                  </a:lnTo>
                  <a:lnTo>
                    <a:pt x="279181" y="188517"/>
                  </a:lnTo>
                  <a:lnTo>
                    <a:pt x="286483" y="143242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23137" y="4192137"/>
            <a:ext cx="164149" cy="312222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20141">
              <a:spcBef>
                <a:spcPts val="151"/>
              </a:spcBef>
            </a:pPr>
            <a:r>
              <a:rPr sz="1665" i="1" spc="-793" dirty="0">
                <a:latin typeface="Arial"/>
                <a:cs typeface="Arial"/>
              </a:rPr>
              <a:t>y</a:t>
            </a:r>
            <a:r>
              <a:rPr sz="2855" spc="-178" baseline="2314" dirty="0">
                <a:latin typeface="Tahoma"/>
                <a:cs typeface="Tahoma"/>
              </a:rPr>
              <a:t>ˆ</a:t>
            </a:r>
            <a:endParaRPr sz="2855" baseline="2314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97133" y="3661775"/>
            <a:ext cx="613293" cy="470292"/>
            <a:chOff x="2268192" y="1769202"/>
            <a:chExt cx="386715" cy="296545"/>
          </a:xfrm>
        </p:grpSpPr>
        <p:sp>
          <p:nvSpPr>
            <p:cNvPr id="24" name="object 24"/>
            <p:cNvSpPr/>
            <p:nvPr/>
          </p:nvSpPr>
          <p:spPr>
            <a:xfrm>
              <a:off x="2270732" y="1771742"/>
              <a:ext cx="379095" cy="284480"/>
            </a:xfrm>
            <a:custGeom>
              <a:avLst/>
              <a:gdLst/>
              <a:ahLst/>
              <a:cxnLst/>
              <a:rect l="l" t="t" r="r" b="b"/>
              <a:pathLst>
                <a:path w="379094" h="284480">
                  <a:moveTo>
                    <a:pt x="0" y="0"/>
                  </a:moveTo>
                  <a:lnTo>
                    <a:pt x="378909" y="284177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25350" y="2030615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24291" y="0"/>
                  </a:moveTo>
                  <a:lnTo>
                    <a:pt x="22951" y="6729"/>
                  </a:lnTo>
                  <a:lnTo>
                    <a:pt x="23627" y="15119"/>
                  </a:lnTo>
                  <a:lnTo>
                    <a:pt x="25394" y="22844"/>
                  </a:lnTo>
                  <a:lnTo>
                    <a:pt x="27328" y="27581"/>
                  </a:lnTo>
                  <a:lnTo>
                    <a:pt x="22239" y="27051"/>
                  </a:lnTo>
                  <a:lnTo>
                    <a:pt x="14328" y="27518"/>
                  </a:lnTo>
                  <a:lnTo>
                    <a:pt x="6084" y="29218"/>
                  </a:lnTo>
                  <a:lnTo>
                    <a:pt x="0" y="32389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769059" y="3428263"/>
            <a:ext cx="358509" cy="281646"/>
          </a:xfrm>
          <a:prstGeom prst="rect">
            <a:avLst/>
          </a:prstGeom>
        </p:spPr>
        <p:txBody>
          <a:bodyPr vert="horz" wrap="square" lIns="0" tIns="25176" rIns="0" bIns="0" rtlCol="0">
            <a:spAutoFit/>
          </a:bodyPr>
          <a:lstStyle/>
          <a:p>
            <a:pPr marL="60423">
              <a:spcBef>
                <a:spcPts val="198"/>
              </a:spcBef>
            </a:pPr>
            <a:r>
              <a:rPr sz="1665" i="1" spc="16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24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0</a:t>
            </a:r>
            <a:endParaRPr sz="1665" baseline="-15873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49835" y="4354139"/>
            <a:ext cx="471299" cy="71500"/>
            <a:chOff x="2301424" y="2205776"/>
            <a:chExt cx="297180" cy="45085"/>
          </a:xfrm>
        </p:grpSpPr>
        <p:sp>
          <p:nvSpPr>
            <p:cNvPr id="28" name="object 28"/>
            <p:cNvSpPr/>
            <p:nvPr/>
          </p:nvSpPr>
          <p:spPr>
            <a:xfrm>
              <a:off x="2303964" y="2228243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89">
                  <a:moveTo>
                    <a:pt x="0" y="0"/>
                  </a:moveTo>
                  <a:lnTo>
                    <a:pt x="288227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7008" y="2207999"/>
              <a:ext cx="19050" cy="40640"/>
            </a:xfrm>
            <a:custGeom>
              <a:avLst/>
              <a:gdLst/>
              <a:ahLst/>
              <a:cxnLst/>
              <a:rect l="l" t="t" r="r" b="b"/>
              <a:pathLst>
                <a:path w="19050" h="40639">
                  <a:moveTo>
                    <a:pt x="0" y="0"/>
                  </a:moveTo>
                  <a:lnTo>
                    <a:pt x="2965" y="6187"/>
                  </a:lnTo>
                  <a:lnTo>
                    <a:pt x="8540" y="12494"/>
                  </a:lnTo>
                  <a:lnTo>
                    <a:pt x="14589" y="17614"/>
                  </a:lnTo>
                  <a:lnTo>
                    <a:pt x="18978" y="20243"/>
                  </a:lnTo>
                  <a:lnTo>
                    <a:pt x="14589" y="22873"/>
                  </a:lnTo>
                  <a:lnTo>
                    <a:pt x="8540" y="27993"/>
                  </a:lnTo>
                  <a:lnTo>
                    <a:pt x="2965" y="34300"/>
                  </a:lnTo>
                  <a:lnTo>
                    <a:pt x="0" y="40487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66483" y="4008431"/>
            <a:ext cx="987915" cy="301619"/>
          </a:xfrm>
          <a:prstGeom prst="rect">
            <a:avLst/>
          </a:prstGeom>
        </p:spPr>
        <p:txBody>
          <a:bodyPr vert="horz" wrap="square" lIns="0" tIns="57402" rIns="0" bIns="0" rtlCol="0">
            <a:spAutoFit/>
          </a:bodyPr>
          <a:lstStyle/>
          <a:p>
            <a:pPr marL="80564">
              <a:lnSpc>
                <a:spcPts val="848"/>
              </a:lnSpc>
              <a:spcBef>
                <a:spcPts val="452"/>
              </a:spcBef>
            </a:pPr>
            <a:r>
              <a:rPr sz="1665" i="1" spc="16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24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1</a:t>
            </a:r>
            <a:endParaRPr sz="1665" baseline="-15873">
              <a:latin typeface="Microsoft Sans Serif"/>
              <a:cs typeface="Microsoft Sans Serif"/>
            </a:endParaRPr>
          </a:p>
          <a:p>
            <a:pPr marR="48338" algn="r">
              <a:lnSpc>
                <a:spcPts val="1134"/>
              </a:lnSpc>
            </a:pPr>
            <a:r>
              <a:rPr sz="1903" spc="975" dirty="0">
                <a:latin typeface="Sitka Banner"/>
                <a:cs typeface="Sitka Banner"/>
              </a:rPr>
              <a:t>Σ</a:t>
            </a:r>
            <a:endParaRPr sz="1903">
              <a:latin typeface="Sitka Banner"/>
              <a:cs typeface="Sitka Banner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03975" y="4648295"/>
            <a:ext cx="607250" cy="465256"/>
            <a:chOff x="2272506" y="2391258"/>
            <a:chExt cx="382905" cy="293370"/>
          </a:xfrm>
        </p:grpSpPr>
        <p:sp>
          <p:nvSpPr>
            <p:cNvPr id="32" name="object 32"/>
            <p:cNvSpPr/>
            <p:nvPr/>
          </p:nvSpPr>
          <p:spPr>
            <a:xfrm>
              <a:off x="2275046" y="2400566"/>
              <a:ext cx="374650" cy="281305"/>
            </a:xfrm>
            <a:custGeom>
              <a:avLst/>
              <a:gdLst/>
              <a:ahLst/>
              <a:cxnLst/>
              <a:rect l="l" t="t" r="r" b="b"/>
              <a:pathLst>
                <a:path w="374650" h="281305">
                  <a:moveTo>
                    <a:pt x="0" y="280942"/>
                  </a:moveTo>
                  <a:lnTo>
                    <a:pt x="374595" y="0"/>
                  </a:lnTo>
                </a:path>
              </a:pathLst>
            </a:custGeom>
            <a:ln w="50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25350" y="2393480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0" y="0"/>
                  </a:moveTo>
                  <a:lnTo>
                    <a:pt x="6084" y="3171"/>
                  </a:lnTo>
                  <a:lnTo>
                    <a:pt x="14328" y="4871"/>
                  </a:lnTo>
                  <a:lnTo>
                    <a:pt x="22239" y="5338"/>
                  </a:lnTo>
                  <a:lnTo>
                    <a:pt x="27328" y="4808"/>
                  </a:lnTo>
                  <a:lnTo>
                    <a:pt x="25394" y="9545"/>
                  </a:lnTo>
                  <a:lnTo>
                    <a:pt x="23627" y="17270"/>
                  </a:lnTo>
                  <a:lnTo>
                    <a:pt x="22951" y="25660"/>
                  </a:lnTo>
                  <a:lnTo>
                    <a:pt x="24291" y="32389"/>
                  </a:lnTo>
                </a:path>
              </a:pathLst>
            </a:custGeom>
            <a:ln w="404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64810" y="4505634"/>
            <a:ext cx="468278" cy="829030"/>
          </a:xfrm>
          <a:prstGeom prst="rect">
            <a:avLst/>
          </a:prstGeom>
        </p:spPr>
        <p:txBody>
          <a:bodyPr vert="horz" wrap="square" lIns="0" tIns="19134" rIns="0" bIns="0" rtlCol="0">
            <a:spAutoFit/>
          </a:bodyPr>
          <a:lstStyle/>
          <a:p>
            <a:pPr marL="60423" marR="48338" indent="109768">
              <a:lnSpc>
                <a:spcPct val="158000"/>
              </a:lnSpc>
              <a:spcBef>
                <a:spcPts val="151"/>
              </a:spcBef>
            </a:pPr>
            <a:r>
              <a:rPr sz="1665" i="1" spc="24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1665" spc="11" baseline="-15873" dirty="0">
                <a:solidFill>
                  <a:srgbClr val="0000FF"/>
                </a:solidFill>
                <a:latin typeface="Microsoft Sans Serif"/>
                <a:cs typeface="Microsoft Sans Serif"/>
              </a:rPr>
              <a:t>2  </a:t>
            </a:r>
            <a:r>
              <a:rPr sz="1665" i="1" spc="16" dirty="0">
                <a:latin typeface="Arial"/>
                <a:cs typeface="Arial"/>
              </a:rPr>
              <a:t>x</a:t>
            </a:r>
            <a:r>
              <a:rPr sz="1665" spc="24" baseline="-15873" dirty="0">
                <a:latin typeface="Microsoft Sans Serif"/>
                <a:cs typeface="Microsoft Sans Serif"/>
              </a:rPr>
              <a:t>2</a:t>
            </a:r>
            <a:endParaRPr sz="1665" baseline="-15873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183550755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28600" y="1829273"/>
            <a:ext cx="8610600" cy="39566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02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7463" y="1524000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Back Propagation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 fontScale="97500"/>
          </a:bodyPr>
          <a:lstStyle/>
          <a:p>
            <a:r>
              <a:rPr lang="en-US" sz="3600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Session Agenda</a:t>
            </a:r>
            <a:endParaRPr lang="en-IN" sz="3600" b="0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574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(without vectorization)</a:t>
            </a:r>
            <a:endParaRPr lang="en-IN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3507" y="1470196"/>
            <a:ext cx="6260010" cy="3422073"/>
            <a:chOff x="607548" y="1981200"/>
            <a:chExt cx="7403010" cy="4423014"/>
          </a:xfrm>
        </p:grpSpPr>
        <p:grpSp>
          <p:nvGrpSpPr>
            <p:cNvPr id="113" name="Group 112"/>
            <p:cNvGrpSpPr/>
            <p:nvPr/>
          </p:nvGrpSpPr>
          <p:grpSpPr>
            <a:xfrm>
              <a:off x="607548" y="1981200"/>
              <a:ext cx="7403010" cy="3817785"/>
              <a:chOff x="570411" y="1592415"/>
              <a:chExt cx="7403010" cy="38177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645DF38A-F0D7-1F49-A415-F412FCBB9295}"/>
                      </a:ext>
                    </a:extLst>
                  </p:cNvPr>
                  <p:cNvSpPr/>
                  <p:nvPr/>
                </p:nvSpPr>
                <p:spPr>
                  <a:xfrm>
                    <a:off x="2528180" y="1592415"/>
                    <a:ext cx="608372" cy="4041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x-none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GB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lang="x-none" sz="16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86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645DF38A-F0D7-1F49-A415-F412FCBB92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8180" y="1592415"/>
                    <a:ext cx="608372" cy="40415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2" name="Group 111"/>
              <p:cNvGrpSpPr/>
              <p:nvPr/>
            </p:nvGrpSpPr>
            <p:grpSpPr>
              <a:xfrm>
                <a:off x="570411" y="1653927"/>
                <a:ext cx="7403010" cy="3756273"/>
                <a:chOff x="570411" y="1653927"/>
                <a:chExt cx="7403010" cy="375627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338C300-1827-F249-808A-086903765A31}"/>
                    </a:ext>
                  </a:extLst>
                </p:cNvPr>
                <p:cNvGrpSpPr/>
                <p:nvPr/>
              </p:nvGrpSpPr>
              <p:grpSpPr>
                <a:xfrm>
                  <a:off x="570411" y="2066453"/>
                  <a:ext cx="1068807" cy="3343747"/>
                  <a:chOff x="1133067" y="3220608"/>
                  <a:chExt cx="752955" cy="2291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:a16="http://schemas.microsoft.com/office/drawing/2014/main" id="{DD7786DB-1740-CA49-9268-69FA3B9B0F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68464" y="3220608"/>
                        <a:ext cx="700703" cy="5334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non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x-none" sz="2000" b="1" dirty="0"/>
                      </a:p>
                    </p:txBody>
                  </p:sp>
                </mc:Choice>
                <mc:Fallback xmlns="">
                  <p:sp>
                    <p:nvSpPr>
                      <p:cNvPr id="64" name="TextBox 6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DD7786DB-1740-CA49-9268-69FA3B9B0F2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68464" y="3220608"/>
                        <a:ext cx="700703" cy="533480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ADF07590-2799-704F-908C-67E79AEDE0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33067" y="4090571"/>
                        <a:ext cx="700703" cy="5334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non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x-none" sz="2000" b="1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ADF07590-2799-704F-908C-67E79AEDE0C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33067" y="4090571"/>
                        <a:ext cx="700703" cy="533480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ACDB724B-8814-2840-8BE2-9E6D1592F3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85319" y="4979058"/>
                        <a:ext cx="700703" cy="53348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none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0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x-none" sz="2000" b="1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ACDB724B-8814-2840-8BE2-9E6D1592F37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5319" y="4979058"/>
                        <a:ext cx="700703" cy="533480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370EF19-8814-4945-A475-8675C9800CF7}"/>
                    </a:ext>
                  </a:extLst>
                </p:cNvPr>
                <p:cNvCxnSpPr>
                  <a:cxnSpLocks/>
                  <a:endCxn id="49" idx="1"/>
                </p:cNvCxnSpPr>
                <p:nvPr/>
              </p:nvCxnSpPr>
              <p:spPr>
                <a:xfrm flipV="1">
                  <a:off x="1189007" y="1788540"/>
                  <a:ext cx="2147258" cy="5608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6E93A00E-552B-2141-BA3C-5F052715D0AB}"/>
                    </a:ext>
                  </a:extLst>
                </p:cNvPr>
                <p:cNvCxnSpPr>
                  <a:cxnSpLocks/>
                  <a:endCxn id="53" idx="1"/>
                </p:cNvCxnSpPr>
                <p:nvPr/>
              </p:nvCxnSpPr>
              <p:spPr>
                <a:xfrm>
                  <a:off x="1237907" y="2432890"/>
                  <a:ext cx="2173708" cy="202931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B7C1014-56A8-E242-8F8B-1A9E378E8C32}"/>
                    </a:ext>
                  </a:extLst>
                </p:cNvPr>
                <p:cNvCxnSpPr>
                  <a:cxnSpLocks/>
                  <a:endCxn id="49" idx="2"/>
                </p:cNvCxnSpPr>
                <p:nvPr/>
              </p:nvCxnSpPr>
              <p:spPr>
                <a:xfrm flipV="1">
                  <a:off x="1183321" y="2113525"/>
                  <a:ext cx="1940879" cy="148287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1D82F37-3BEB-DE42-B418-A00C00B5FC19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1213521" y="3623722"/>
                  <a:ext cx="1969298" cy="11795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1D9EEC90-426F-454C-8EF6-606BE78638EE}"/>
                    </a:ext>
                  </a:extLst>
                </p:cNvPr>
                <p:cNvCxnSpPr>
                  <a:cxnSpLocks/>
                  <a:endCxn id="49" idx="3"/>
                </p:cNvCxnSpPr>
                <p:nvPr/>
              </p:nvCxnSpPr>
              <p:spPr>
                <a:xfrm flipV="1">
                  <a:off x="1258988" y="2438510"/>
                  <a:ext cx="2077277" cy="24913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C137628-7D23-5B41-A53B-8E5D7E21C3E1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1243383" y="4929904"/>
                  <a:ext cx="2168232" cy="21443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/>
                <p:cNvGrpSpPr/>
                <p:nvPr/>
              </p:nvGrpSpPr>
              <p:grpSpPr>
                <a:xfrm>
                  <a:off x="3124200" y="1653927"/>
                  <a:ext cx="4849221" cy="3631689"/>
                  <a:chOff x="1828361" y="1676400"/>
                  <a:chExt cx="4849221" cy="363168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B1A2D9BD-A412-AD4C-BCDF-6E654FD4DB59}"/>
                      </a:ext>
                    </a:extLst>
                  </p:cNvPr>
                  <p:cNvGrpSpPr/>
                  <p:nvPr/>
                </p:nvGrpSpPr>
                <p:grpSpPr>
                  <a:xfrm>
                    <a:off x="1886980" y="4343400"/>
                    <a:ext cx="1613875" cy="964689"/>
                    <a:chOff x="2779627" y="5906069"/>
                    <a:chExt cx="1004076" cy="97200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FF3D7E09-E2A5-1645-B3A8-49A5877D1F9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98452" y="6185266"/>
                          <a:ext cx="485251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FF3D7E09-E2A5-1645-B3A8-49A5877D1F9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8452" y="6185266"/>
                          <a:ext cx="485251" cy="584681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778854E-E921-D54D-8EAB-795A18A2F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627" y="5906069"/>
                      <a:ext cx="972000" cy="972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x-none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95EA2090-C6E4-DE46-B147-8BC5CFBF4417}"/>
                        </a:ext>
                      </a:extLst>
                    </p:cNvPr>
                    <p:cNvCxnSpPr>
                      <a:cxnSpLocks/>
                      <a:stCxn id="53" idx="0"/>
                      <a:endCxn id="53" idx="4"/>
                    </p:cNvCxnSpPr>
                    <p:nvPr/>
                  </p:nvCxnSpPr>
                  <p:spPr>
                    <a:xfrm>
                      <a:off x="3265627" y="5906069"/>
                      <a:ext cx="0" cy="9720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:a16="http://schemas.microsoft.com/office/drawing/2014/main" id="{0794088F-F7E0-8347-A9BE-4553435A873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04329" y="6149669"/>
                          <a:ext cx="458720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TextBox 54">
                          <a:extLst>
                            <a:ext uri="{FF2B5EF4-FFF2-40B4-BE49-F238E27FC236}">
                              <a16:creationId xmlns="" xmlns:a16="http://schemas.microsoft.com/office/drawing/2014/main" xmlns:a14="http://schemas.microsoft.com/office/drawing/2010/main" id="{0794088F-F7E0-8347-A9BE-4553435A873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04329" y="6149669"/>
                          <a:ext cx="458720" cy="584681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N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8F507BD-5BD6-1E40-8A93-C04179CAE9CB}"/>
                      </a:ext>
                    </a:extLst>
                  </p:cNvPr>
                  <p:cNvGrpSpPr/>
                  <p:nvPr/>
                </p:nvGrpSpPr>
                <p:grpSpPr>
                  <a:xfrm>
                    <a:off x="1828361" y="1676400"/>
                    <a:ext cx="1495855" cy="919196"/>
                    <a:chOff x="2703324" y="4392954"/>
                    <a:chExt cx="1004075" cy="97200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TextBox 47">
                          <a:extLst>
                            <a:ext uri="{FF2B5EF4-FFF2-40B4-BE49-F238E27FC236}">
                              <a16:creationId xmlns:a16="http://schemas.microsoft.com/office/drawing/2014/main" id="{3CF0CC5C-5A9A-A747-9F0B-2BBF12D90D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22148" y="4672151"/>
                          <a:ext cx="485251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3CF0CC5C-5A9A-A747-9F0B-2BBF12D90D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22149" y="4672151"/>
                          <a:ext cx="424733" cy="350802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l="-16667" t="-8000" r="-20000" b="-32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QA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163FF241-B3B4-F74D-96A0-D2AA5A407A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3324" y="4392954"/>
                      <a:ext cx="972000" cy="972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x-none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DF90F163-8888-874A-9DD2-1734B6E347E1}"/>
                        </a:ext>
                      </a:extLst>
                    </p:cNvPr>
                    <p:cNvCxnSpPr>
                      <a:cxnSpLocks/>
                      <a:stCxn id="49" idx="0"/>
                      <a:endCxn id="49" idx="4"/>
                    </p:cNvCxnSpPr>
                    <p:nvPr/>
                  </p:nvCxnSpPr>
                  <p:spPr>
                    <a:xfrm>
                      <a:off x="3189324" y="4392954"/>
                      <a:ext cx="0" cy="9720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2AE1124E-3ECC-474C-BAF0-7E79FE7286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28027" y="4636554"/>
                          <a:ext cx="458720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8" name="TextBox 97">
                          <a:extLst>
                            <a:ext uri="{FF2B5EF4-FFF2-40B4-BE49-F238E27FC236}">
                              <a16:creationId xmlns:a16="http://schemas.microsoft.com/office/drawing/2014/main" id="{2AE1124E-3ECC-474C-BAF0-7E79FE7286D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28027" y="4636554"/>
                          <a:ext cx="400687" cy="350802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l="-13333" t="-3846" r="-16667" b="-3076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QA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78574E9-4499-B245-A264-967283573595}"/>
                      </a:ext>
                    </a:extLst>
                  </p:cNvPr>
                  <p:cNvGrpSpPr/>
                  <p:nvPr/>
                </p:nvGrpSpPr>
                <p:grpSpPr>
                  <a:xfrm>
                    <a:off x="4594373" y="2540412"/>
                    <a:ext cx="1511494" cy="1019147"/>
                    <a:chOff x="2703324" y="4392954"/>
                    <a:chExt cx="1066042" cy="97200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4EF99F7F-CA42-C041-94AA-F527069A76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22150" y="4672151"/>
                          <a:ext cx="547216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>
                          <a:extLst>
                            <a:ext uri="{FF2B5EF4-FFF2-40B4-BE49-F238E27FC236}">
                              <a16:creationId xmlns:a16="http://schemas.microsoft.com/office/drawing/2014/main" id="{4EF99F7F-CA42-C041-94AA-F527069A76A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22149" y="4672151"/>
                          <a:ext cx="477824" cy="394652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l="-5714" t="-3571" r="-8571" b="-178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QA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9661259D-DD49-8949-9049-E798D3C0B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3324" y="4392954"/>
                      <a:ext cx="972000" cy="972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x-none" sz="20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p:txBody>
                </p: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0C84452D-8187-F84A-98B5-D5BFC92619CE}"/>
                        </a:ext>
                      </a:extLst>
                    </p:cNvPr>
                    <p:cNvCxnSpPr>
                      <a:cxnSpLocks/>
                      <a:stCxn id="45" idx="0"/>
                      <a:endCxn id="45" idx="4"/>
                    </p:cNvCxnSpPr>
                    <p:nvPr/>
                  </p:nvCxnSpPr>
                  <p:spPr>
                    <a:xfrm>
                      <a:off x="3189324" y="4392954"/>
                      <a:ext cx="0" cy="97200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928628EE-67D4-5C4A-A261-472D92296E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28027" y="4636554"/>
                          <a:ext cx="517297" cy="5846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GB" sz="2000" b="1" i="1" dirty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x-none" sz="2000" b="1" dirty="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9" name="TextBox 58">
                          <a:extLst>
                            <a:ext uri="{FF2B5EF4-FFF2-40B4-BE49-F238E27FC236}">
                              <a16:creationId xmlns:a16="http://schemas.microsoft.com/office/drawing/2014/main" id="{928628EE-67D4-5C4A-A261-472D92296EE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28027" y="4636554"/>
                          <a:ext cx="450773" cy="394652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 l="-6061" t="-3448" r="-9091" b="-1724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QA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143A559A-60B7-524B-B75D-BFCDF9AB1843}"/>
                      </a:ext>
                    </a:extLst>
                  </p:cNvPr>
                  <p:cNvCxnSpPr>
                    <a:cxnSpLocks/>
                    <a:stCxn id="49" idx="6"/>
                    <a:endCxn id="45" idx="2"/>
                  </p:cNvCxnSpPr>
                  <p:nvPr/>
                </p:nvCxnSpPr>
                <p:spPr>
                  <a:xfrm>
                    <a:off x="3276431" y="2135998"/>
                    <a:ext cx="1317942" cy="91398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59804C-D94F-DB4B-B786-9C97D46F4BC2}"/>
                      </a:ext>
                    </a:extLst>
                  </p:cNvPr>
                  <p:cNvCxnSpPr>
                    <a:cxnSpLocks/>
                    <a:stCxn id="53" idx="6"/>
                    <a:endCxn id="45" idx="2"/>
                  </p:cNvCxnSpPr>
                  <p:nvPr/>
                </p:nvCxnSpPr>
                <p:spPr>
                  <a:xfrm flipV="1">
                    <a:off x="3449298" y="3049986"/>
                    <a:ext cx="1145075" cy="177575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Rectangle 33">
                        <a:extLst>
                          <a:ext uri="{FF2B5EF4-FFF2-40B4-BE49-F238E27FC236}">
                            <a16:creationId xmlns:a16="http://schemas.microsoft.com/office/drawing/2014/main" id="{9B771EC2-C73C-804B-8424-1841F8E16D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4600" y="2898423"/>
                        <a:ext cx="352982" cy="3231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GB" sz="15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500" b="1" i="1" dirty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x-none" sz="1500" dirty="0"/>
                      </a:p>
                    </p:txBody>
                  </p:sp>
                </mc:Choice>
                <mc:Fallback xmlns="">
                  <p:sp>
                    <p:nvSpPr>
                      <p:cNvPr id="34" name="Rectangle 33">
                        <a:extLst>
                          <a:ext uri="{FF2B5EF4-FFF2-40B4-BE49-F238E27FC236}">
                            <a16:creationId xmlns="" xmlns:a16="http://schemas.microsoft.com/office/drawing/2014/main" xmlns:a14="http://schemas.microsoft.com/office/drawing/2010/main" id="{9B771EC2-C73C-804B-8424-1841F8E16D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4600" y="2898423"/>
                        <a:ext cx="352982" cy="323165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 r="-3448" b="-566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96938DF5-C2E6-2C44-9410-5E31E8A50C9B}"/>
                      </a:ext>
                    </a:extLst>
                  </p:cNvPr>
                  <p:cNvCxnSpPr>
                    <a:cxnSpLocks/>
                    <a:endCxn id="34" idx="1"/>
                  </p:cNvCxnSpPr>
                  <p:nvPr/>
                </p:nvCxnSpPr>
                <p:spPr>
                  <a:xfrm>
                    <a:off x="6027115" y="3049986"/>
                    <a:ext cx="297485" cy="1002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86B8553D-60C4-324D-9064-775329ABB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3774" y="3902860"/>
                      <a:ext cx="60837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Rectangle 8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6B8553D-60C4-324D-9064-775329ABBC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33774" y="3902860"/>
                      <a:ext cx="608372" cy="404150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5062D98F-7B40-8840-BACB-D063675C9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4971" y="2486854"/>
                      <a:ext cx="608372" cy="405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Rectangle 8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062D98F-7B40-8840-BACB-D063675C95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4971" y="2486854"/>
                      <a:ext cx="608372" cy="405304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5062D98F-7B40-8840-BACB-D063675C9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2878" y="4989478"/>
                      <a:ext cx="608372" cy="40530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5062D98F-7B40-8840-BACB-D063675C95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2878" y="4989478"/>
                      <a:ext cx="608372" cy="405304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86B8553D-60C4-324D-9064-775329ABB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2744" y="4420771"/>
                      <a:ext cx="60837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Rectangle 106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6B8553D-60C4-324D-9064-775329ABBC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82744" y="4420771"/>
                      <a:ext cx="608372" cy="404150"/>
                    </a:xfrm>
                    <a:prstGeom prst="rect">
                      <a:avLst/>
                    </a:prstGeom>
                    <a:blipFill rotWithShape="0">
                      <a:blip r:embed="rId20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645DF38A-F0D7-1F49-A415-F412FCBB9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327" y="3931248"/>
                      <a:ext cx="60837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Rectangle 107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45DF38A-F0D7-1F49-A415-F412FCBB929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327" y="3931248"/>
                      <a:ext cx="608372" cy="404150"/>
                    </a:xfrm>
                    <a:prstGeom prst="rect">
                      <a:avLst/>
                    </a:prstGeom>
                    <a:blipFill rotWithShape="0">
                      <a:blip r:embed="rId21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645DF38A-F0D7-1F49-A415-F412FCBB9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6694" y="2041335"/>
                      <a:ext cx="60837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Rectangle 108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645DF38A-F0D7-1F49-A415-F412FCBB929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96694" y="2041335"/>
                      <a:ext cx="608372" cy="404150"/>
                    </a:xfrm>
                    <a:prstGeom prst="rect">
                      <a:avLst/>
                    </a:prstGeom>
                    <a:blipFill rotWithShape="0">
                      <a:blip r:embed="rId22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86B8553D-60C4-324D-9064-775329ABBC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2858" y="2189067"/>
                      <a:ext cx="608372" cy="40415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x-none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  <m:sup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6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</m:oMath>
                        </m:oMathPara>
                      </a14:m>
                      <a:endParaRPr lang="x-none" sz="1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Rectangle 109">
                      <a:extLst>
                        <a:ext uri="{FF2B5EF4-FFF2-40B4-BE49-F238E27FC236}">
                          <a16:creationId xmlns="" xmlns:a16="http://schemas.microsoft.com/office/drawing/2014/main" xmlns:a14="http://schemas.microsoft.com/office/drawing/2010/main" id="{86B8553D-60C4-324D-9064-775329ABBC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2858" y="2189067"/>
                      <a:ext cx="608372" cy="404150"/>
                    </a:xfrm>
                    <a:prstGeom prst="rect">
                      <a:avLst/>
                    </a:prstGeom>
                    <a:blipFill rotWithShape="0">
                      <a:blip r:embed="rId23"/>
                      <a:stretch>
                        <a:fillRect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F370EF19-8814-4945-A475-8675C9800CF7}"/>
                </a:ext>
              </a:extLst>
            </p:cNvPr>
            <p:cNvCxnSpPr>
              <a:cxnSpLocks/>
              <a:endCxn id="49" idx="4"/>
            </p:cNvCxnSpPr>
            <p:nvPr/>
          </p:nvCxnSpPr>
          <p:spPr>
            <a:xfrm flipV="1">
              <a:off x="3881533" y="2961908"/>
              <a:ext cx="3839" cy="762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45DF38A-F0D7-1F49-A415-F412FCBB9295}"/>
                    </a:ext>
                  </a:extLst>
                </p:cNvPr>
                <p:cNvSpPr/>
                <p:nvPr/>
              </p:nvSpPr>
              <p:spPr>
                <a:xfrm>
                  <a:off x="3764370" y="3252922"/>
                  <a:ext cx="571503" cy="4041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x-none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x-none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45DF38A-F0D7-1F49-A415-F412FCBB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370" y="3252922"/>
                  <a:ext cx="571503" cy="404150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370EF19-8814-4945-A475-8675C9800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443" y="5641676"/>
              <a:ext cx="3839" cy="762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645DF38A-F0D7-1F49-A415-F412FCBB9295}"/>
                    </a:ext>
                  </a:extLst>
                </p:cNvPr>
                <p:cNvSpPr/>
                <p:nvPr/>
              </p:nvSpPr>
              <p:spPr>
                <a:xfrm>
                  <a:off x="3877280" y="5932690"/>
                  <a:ext cx="571502" cy="4119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x-none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x-none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45DF38A-F0D7-1F49-A415-F412FCBB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280" y="5932690"/>
                  <a:ext cx="571502" cy="411908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370EF19-8814-4945-A475-8675C9800C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8084" y="3927596"/>
              <a:ext cx="3839" cy="7625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45DF38A-F0D7-1F49-A415-F412FCBB9295}"/>
                    </a:ext>
                  </a:extLst>
                </p:cNvPr>
                <p:cNvSpPr/>
                <p:nvPr/>
              </p:nvSpPr>
              <p:spPr>
                <a:xfrm>
                  <a:off x="6500921" y="4218610"/>
                  <a:ext cx="571503" cy="4041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x-none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x-none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45DF38A-F0D7-1F49-A415-F412FCBB9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921" y="4218610"/>
                  <a:ext cx="571503" cy="404150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613624" y="4990865"/>
            <a:ext cx="6773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=0.9</a:t>
            </a:r>
          </a:p>
          <a:p>
            <a:r>
              <a:rPr lang="en-US" dirty="0">
                <a:sym typeface="Symbol" panose="05050102010706020507" pitchFamily="18" charset="2"/>
              </a:rPr>
              <a:t>For X= { 1, 0, 1} and y=1</a:t>
            </a: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Find the cross entropy loss and weight updates after 1</a:t>
            </a:r>
            <a:r>
              <a:rPr lang="en-US" baseline="30000" dirty="0">
                <a:sym typeface="Symbol" panose="05050102010706020507" pitchFamily="18" charset="2"/>
              </a:rPr>
              <a:t>st </a:t>
            </a:r>
            <a:r>
              <a:rPr lang="en-US" dirty="0">
                <a:sym typeface="Symbol" panose="05050102010706020507" pitchFamily="18" charset="2"/>
              </a:rPr>
              <a:t>iteration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261583" y="948690"/>
            <a:ext cx="13837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11</a:t>
            </a:r>
            <a:r>
              <a:rPr lang="en-US" baseline="30000" dirty="0"/>
              <a:t>[1] </a:t>
            </a:r>
            <a:r>
              <a:rPr lang="en-US" dirty="0"/>
              <a:t>=0.2</a:t>
            </a:r>
          </a:p>
          <a:p>
            <a:r>
              <a:rPr lang="en-US" dirty="0"/>
              <a:t>W</a:t>
            </a:r>
            <a:r>
              <a:rPr lang="en-US" baseline="-25000" dirty="0"/>
              <a:t>12</a:t>
            </a:r>
            <a:r>
              <a:rPr lang="en-US" baseline="30000" dirty="0"/>
              <a:t>[1] </a:t>
            </a:r>
            <a:r>
              <a:rPr lang="en-US" dirty="0"/>
              <a:t>=0.4</a:t>
            </a:r>
          </a:p>
          <a:p>
            <a:r>
              <a:rPr lang="en-US" dirty="0"/>
              <a:t>W</a:t>
            </a:r>
            <a:r>
              <a:rPr lang="en-US" baseline="-25000" dirty="0"/>
              <a:t>13</a:t>
            </a:r>
            <a:r>
              <a:rPr lang="en-US" baseline="30000" dirty="0"/>
              <a:t>[1] </a:t>
            </a:r>
            <a:r>
              <a:rPr lang="en-US" dirty="0"/>
              <a:t>= -0.5</a:t>
            </a:r>
            <a:endParaRPr lang="en-IN" dirty="0"/>
          </a:p>
          <a:p>
            <a:r>
              <a:rPr lang="en-US" dirty="0"/>
              <a:t>W</a:t>
            </a:r>
            <a:r>
              <a:rPr lang="en-US" baseline="-25000" dirty="0"/>
              <a:t>21</a:t>
            </a:r>
            <a:r>
              <a:rPr lang="en-US" baseline="30000" dirty="0"/>
              <a:t>[1] </a:t>
            </a:r>
            <a:r>
              <a:rPr lang="en-US" dirty="0"/>
              <a:t>= -0.3</a:t>
            </a:r>
          </a:p>
          <a:p>
            <a:r>
              <a:rPr lang="en-US" dirty="0"/>
              <a:t>W</a:t>
            </a:r>
            <a:r>
              <a:rPr lang="en-US" baseline="-25000" dirty="0"/>
              <a:t>22</a:t>
            </a:r>
            <a:r>
              <a:rPr lang="en-US" baseline="30000" dirty="0"/>
              <a:t>[1] </a:t>
            </a:r>
            <a:r>
              <a:rPr lang="en-US" dirty="0"/>
              <a:t>=0.1</a:t>
            </a:r>
          </a:p>
          <a:p>
            <a:r>
              <a:rPr lang="en-US" dirty="0"/>
              <a:t>W</a:t>
            </a:r>
            <a:r>
              <a:rPr lang="en-US" baseline="-25000" dirty="0"/>
              <a:t>23</a:t>
            </a:r>
            <a:r>
              <a:rPr lang="en-US" baseline="30000" dirty="0"/>
              <a:t>[1] </a:t>
            </a:r>
            <a:r>
              <a:rPr lang="en-US" dirty="0"/>
              <a:t>=0.2</a:t>
            </a:r>
          </a:p>
          <a:p>
            <a:endParaRPr lang="en-US" dirty="0"/>
          </a:p>
          <a:p>
            <a:r>
              <a:rPr lang="en-US" dirty="0"/>
              <a:t>W</a:t>
            </a:r>
            <a:r>
              <a:rPr lang="en-US" baseline="-25000" dirty="0"/>
              <a:t>11</a:t>
            </a:r>
            <a:r>
              <a:rPr lang="en-US" baseline="30000" dirty="0"/>
              <a:t>[2] </a:t>
            </a:r>
            <a:r>
              <a:rPr lang="en-US" dirty="0"/>
              <a:t>=-0.3</a:t>
            </a:r>
          </a:p>
          <a:p>
            <a:r>
              <a:rPr lang="en-US" dirty="0"/>
              <a:t>W</a:t>
            </a:r>
            <a:r>
              <a:rPr lang="en-US" baseline="-25000" dirty="0"/>
              <a:t>12</a:t>
            </a:r>
            <a:r>
              <a:rPr lang="en-US" baseline="30000" dirty="0"/>
              <a:t>[2] </a:t>
            </a:r>
            <a:r>
              <a:rPr lang="en-US" dirty="0"/>
              <a:t>= -0.2</a:t>
            </a:r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baseline="30000" dirty="0"/>
              <a:t>[1] </a:t>
            </a:r>
            <a:r>
              <a:rPr lang="en-US" dirty="0"/>
              <a:t>= -0.4</a:t>
            </a:r>
          </a:p>
          <a:p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baseline="30000" dirty="0"/>
              <a:t>[1] </a:t>
            </a:r>
            <a:r>
              <a:rPr lang="en-US" dirty="0"/>
              <a:t>= -0.2</a:t>
            </a:r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baseline="30000" dirty="0"/>
              <a:t>[2] </a:t>
            </a:r>
            <a:r>
              <a:rPr lang="en-US" dirty="0"/>
              <a:t>= 0.1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98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486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0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EA88F8-29F0-4E49-832E-9062EA591083}"/>
                  </a:ext>
                </a:extLst>
              </p:cNvPr>
              <p:cNvSpPr txBox="1"/>
              <p:nvPr/>
            </p:nvSpPr>
            <p:spPr>
              <a:xfrm>
                <a:off x="417052" y="4775523"/>
                <a:ext cx="3318793" cy="649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200" b="1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200" b="1" i="1" baseline="-25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200" b="1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2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200" b="1" i="1" baseline="-2500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2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x-none" sz="2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5EA88F8-29F0-4E49-832E-9062EA59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2" y="4775523"/>
                <a:ext cx="3318793" cy="649922"/>
              </a:xfrm>
              <a:prstGeom prst="rect">
                <a:avLst/>
              </a:prstGeom>
              <a:blipFill rotWithShape="0">
                <a:blip r:embed="rId2"/>
                <a:stretch>
                  <a:fillRect b="-84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32164"/>
            <a:ext cx="4620236" cy="2882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6449" y="1191950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the layer 2</a:t>
            </a:r>
            <a:endParaRPr lang="en-IN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81000" y="152400"/>
            <a:ext cx="8160907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600" b="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dirty="0"/>
              <a:t>Continued……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EA88F8-29F0-4E49-832E-9062EA591083}"/>
                  </a:ext>
                </a:extLst>
              </p:cNvPr>
              <p:cNvSpPr txBox="1"/>
              <p:nvPr/>
            </p:nvSpPr>
            <p:spPr>
              <a:xfrm>
                <a:off x="228600" y="5659846"/>
                <a:ext cx="5620578" cy="658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sSup>
                        <m:sSupPr>
                          <m:ctrlP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200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none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200" b="1" i="1" baseline="-250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200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2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2200" b="1" i="1" baseline="-250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GB" sz="2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200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sz="2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2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5EA88F8-29F0-4E49-832E-9062EA59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659846"/>
                <a:ext cx="5620578" cy="658835"/>
              </a:xfrm>
              <a:prstGeom prst="rect">
                <a:avLst/>
              </a:prstGeom>
              <a:blipFill rotWithShape="0">
                <a:blip r:embed="rId7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733214" y="5746493"/>
            <a:ext cx="3490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kern="0"/>
            </a:defPPr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For MSE cost function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6940" y="5021279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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For Cross entropy cost function 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7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"/>
            <a:ext cx="480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67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"/>
            <a:ext cx="3695871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18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4955182" cy="6781800"/>
          </a:xfrm>
        </p:spPr>
      </p:pic>
    </p:spTree>
    <p:extLst>
      <p:ext uri="{BB962C8B-B14F-4D97-AF65-F5344CB8AC3E}">
        <p14:creationId xmlns:p14="http://schemas.microsoft.com/office/powerpoint/2010/main" val="181390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82" y="254799"/>
            <a:ext cx="6887422" cy="578403"/>
          </a:xfrm>
          <a:prstGeom prst="rect">
            <a:avLst/>
          </a:prstGeom>
        </p:spPr>
        <p:txBody>
          <a:bodyPr vert="horz" wrap="square" lIns="0" tIns="24169" rIns="0" bIns="0" rtlCol="0" anchor="ctr">
            <a:spAutoFit/>
          </a:bodyPr>
          <a:lstStyle/>
          <a:p>
            <a:pPr marL="20141">
              <a:spcBef>
                <a:spcPts val="190"/>
              </a:spcBef>
            </a:pPr>
            <a:r>
              <a:rPr lang="en-IN" dirty="0"/>
              <a:t>Exercise – With vectorization</a:t>
            </a:r>
            <a:endParaRPr cap="small" spc="46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743" y="2778655"/>
            <a:ext cx="309013" cy="3090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5939" y="2814758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2370" y="3506586"/>
            <a:ext cx="452165" cy="452165"/>
            <a:chOff x="568994" y="1671347"/>
            <a:chExt cx="285115" cy="285115"/>
          </a:xfrm>
        </p:grpSpPr>
        <p:sp>
          <p:nvSpPr>
            <p:cNvPr id="6" name="object 6"/>
            <p:cNvSpPr/>
            <p:nvPr/>
          </p:nvSpPr>
          <p:spPr>
            <a:xfrm>
              <a:off x="570899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140525" y="0"/>
                  </a:move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0899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281050" y="140525"/>
                  </a:move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9085" y="3539613"/>
            <a:ext cx="331319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spc="-11" baseline="-33333" dirty="0">
                <a:latin typeface="Arial"/>
                <a:cs typeface="Arial"/>
              </a:rPr>
              <a:t>a</a:t>
            </a:r>
            <a:r>
              <a:rPr sz="872" spc="-8" dirty="0">
                <a:latin typeface="Lucida Sans Unicode"/>
                <a:cs typeface="Lucida Sans Unicode"/>
              </a:rPr>
              <a:t>[</a:t>
            </a:r>
            <a:r>
              <a:rPr sz="793" spc="-8" dirty="0">
                <a:latin typeface="Microsoft Sans Serif"/>
                <a:cs typeface="Microsoft Sans Serif"/>
              </a:rPr>
              <a:t>0</a:t>
            </a:r>
            <a:r>
              <a:rPr sz="872" spc="-8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3704" y="3716474"/>
            <a:ext cx="96677" cy="142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793" dirty="0">
                <a:latin typeface="Microsoft Sans Serif"/>
                <a:cs typeface="Microsoft Sans Serif"/>
              </a:rPr>
              <a:t>1</a:t>
            </a:r>
            <a:endParaRPr sz="793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2370" y="4305891"/>
            <a:ext cx="452165" cy="452165"/>
            <a:chOff x="568994" y="2175353"/>
            <a:chExt cx="285115" cy="285115"/>
          </a:xfrm>
        </p:grpSpPr>
        <p:sp>
          <p:nvSpPr>
            <p:cNvPr id="11" name="object 11"/>
            <p:cNvSpPr/>
            <p:nvPr/>
          </p:nvSpPr>
          <p:spPr>
            <a:xfrm>
              <a:off x="570899" y="2177258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140525" y="0"/>
                  </a:move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0899" y="2177258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281050" y="140525"/>
                  </a:move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59085" y="4338909"/>
            <a:ext cx="331319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spc="-11" baseline="-33333" dirty="0">
                <a:latin typeface="Arial"/>
                <a:cs typeface="Arial"/>
              </a:rPr>
              <a:t>a</a:t>
            </a:r>
            <a:r>
              <a:rPr sz="872" spc="-8" dirty="0">
                <a:latin typeface="Lucida Sans Unicode"/>
                <a:cs typeface="Lucida Sans Unicode"/>
              </a:rPr>
              <a:t>[</a:t>
            </a:r>
            <a:r>
              <a:rPr sz="793" spc="-8" dirty="0">
                <a:latin typeface="Microsoft Sans Serif"/>
                <a:cs typeface="Microsoft Sans Serif"/>
              </a:rPr>
              <a:t>0</a:t>
            </a:r>
            <a:r>
              <a:rPr sz="872" spc="-8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3704" y="4515771"/>
            <a:ext cx="96677" cy="142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793" dirty="0">
                <a:latin typeface="Microsoft Sans Serif"/>
                <a:cs typeface="Microsoft Sans Serif"/>
              </a:rPr>
              <a:t>2</a:t>
            </a:r>
            <a:endParaRPr sz="793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637" y="3587464"/>
            <a:ext cx="253776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189" i="1" spc="-8" dirty="0">
                <a:latin typeface="Arial"/>
                <a:cs typeface="Arial"/>
              </a:rPr>
              <a:t>x</a:t>
            </a:r>
            <a:r>
              <a:rPr sz="1189" spc="-11" baseline="-16666" dirty="0">
                <a:latin typeface="Microsoft Sans Serif"/>
                <a:cs typeface="Microsoft Sans Serif"/>
              </a:rPr>
              <a:t>1</a:t>
            </a:r>
            <a:endParaRPr sz="1189" baseline="-16666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637" y="4386761"/>
            <a:ext cx="253776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189" i="1" spc="-8" dirty="0">
                <a:latin typeface="Arial"/>
                <a:cs typeface="Arial"/>
              </a:rPr>
              <a:t>x</a:t>
            </a:r>
            <a:r>
              <a:rPr sz="1189" spc="-11" baseline="-16666" dirty="0">
                <a:latin typeface="Microsoft Sans Serif"/>
                <a:cs typeface="Microsoft Sans Serif"/>
              </a:rPr>
              <a:t>2</a:t>
            </a:r>
            <a:endParaRPr sz="1189" baseline="-16666">
              <a:latin typeface="Microsoft Sans Serif"/>
              <a:cs typeface="Microsoft Sans Serif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2702" y="2778655"/>
            <a:ext cx="309013" cy="30901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264877" y="2814758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1327" y="3506586"/>
            <a:ext cx="452165" cy="452165"/>
            <a:chOff x="1325003" y="1671347"/>
            <a:chExt cx="285115" cy="285115"/>
          </a:xfrm>
        </p:grpSpPr>
        <p:sp>
          <p:nvSpPr>
            <p:cNvPr id="20" name="object 20"/>
            <p:cNvSpPr/>
            <p:nvPr/>
          </p:nvSpPr>
          <p:spPr>
            <a:xfrm>
              <a:off x="1326908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140525" y="0"/>
                  </a:move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8" y="223518"/>
                  </a:lnTo>
                  <a:lnTo>
                    <a:pt x="273887" y="184942"/>
                  </a:lnTo>
                  <a:lnTo>
                    <a:pt x="281051" y="140525"/>
                  </a:lnTo>
                  <a:lnTo>
                    <a:pt x="273887" y="96108"/>
                  </a:lnTo>
                  <a:lnTo>
                    <a:pt x="253938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6908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281051" y="140525"/>
                  </a:moveTo>
                  <a:lnTo>
                    <a:pt x="273887" y="96108"/>
                  </a:lnTo>
                  <a:lnTo>
                    <a:pt x="253938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8" y="223518"/>
                  </a:lnTo>
                  <a:lnTo>
                    <a:pt x="273887" y="184942"/>
                  </a:lnTo>
                  <a:lnTo>
                    <a:pt x="281051" y="140525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58022" y="3539613"/>
            <a:ext cx="331319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spc="-11" baseline="-33333" dirty="0">
                <a:latin typeface="Arial"/>
                <a:cs typeface="Arial"/>
              </a:rPr>
              <a:t>a</a:t>
            </a:r>
            <a:r>
              <a:rPr sz="872" spc="-8" dirty="0">
                <a:latin typeface="Lucida Sans Unicode"/>
                <a:cs typeface="Lucida Sans Unicode"/>
              </a:rPr>
              <a:t>[</a:t>
            </a:r>
            <a:r>
              <a:rPr sz="793" spc="-8" dirty="0">
                <a:latin typeface="Microsoft Sans Serif"/>
                <a:cs typeface="Microsoft Sans Serif"/>
              </a:rPr>
              <a:t>1</a:t>
            </a:r>
            <a:r>
              <a:rPr sz="872" spc="-8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82641" y="3716474"/>
            <a:ext cx="96677" cy="142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793" dirty="0">
                <a:latin typeface="Microsoft Sans Serif"/>
                <a:cs typeface="Microsoft Sans Serif"/>
              </a:rPr>
              <a:t>1</a:t>
            </a:r>
            <a:endParaRPr sz="793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01327" y="4305891"/>
            <a:ext cx="452165" cy="452165"/>
            <a:chOff x="1325003" y="2175353"/>
            <a:chExt cx="285115" cy="285115"/>
          </a:xfrm>
        </p:grpSpPr>
        <p:sp>
          <p:nvSpPr>
            <p:cNvPr id="25" name="object 25"/>
            <p:cNvSpPr/>
            <p:nvPr/>
          </p:nvSpPr>
          <p:spPr>
            <a:xfrm>
              <a:off x="1326908" y="2177258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140525" y="0"/>
                  </a:move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8" y="223518"/>
                  </a:lnTo>
                  <a:lnTo>
                    <a:pt x="273887" y="184942"/>
                  </a:lnTo>
                  <a:lnTo>
                    <a:pt x="281051" y="140525"/>
                  </a:lnTo>
                  <a:lnTo>
                    <a:pt x="273887" y="96108"/>
                  </a:lnTo>
                  <a:lnTo>
                    <a:pt x="253938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6908" y="2177258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281051" y="140525"/>
                  </a:moveTo>
                  <a:lnTo>
                    <a:pt x="273887" y="96108"/>
                  </a:lnTo>
                  <a:lnTo>
                    <a:pt x="253938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8" y="223518"/>
                  </a:lnTo>
                  <a:lnTo>
                    <a:pt x="273887" y="184942"/>
                  </a:lnTo>
                  <a:lnTo>
                    <a:pt x="281051" y="140525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58022" y="4338909"/>
            <a:ext cx="331319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spc="-11" baseline="-33333" dirty="0">
                <a:latin typeface="Arial"/>
                <a:cs typeface="Arial"/>
              </a:rPr>
              <a:t>a</a:t>
            </a:r>
            <a:r>
              <a:rPr sz="872" spc="-8" dirty="0">
                <a:latin typeface="Lucida Sans Unicode"/>
                <a:cs typeface="Lucida Sans Unicode"/>
              </a:rPr>
              <a:t>[</a:t>
            </a:r>
            <a:r>
              <a:rPr sz="793" spc="-8" dirty="0">
                <a:latin typeface="Microsoft Sans Serif"/>
                <a:cs typeface="Microsoft Sans Serif"/>
              </a:rPr>
              <a:t>1</a:t>
            </a:r>
            <a:r>
              <a:rPr sz="872" spc="-8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82641" y="4515771"/>
            <a:ext cx="96677" cy="142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793" dirty="0">
                <a:latin typeface="Microsoft Sans Serif"/>
                <a:cs typeface="Microsoft Sans Serif"/>
              </a:rPr>
              <a:t>2</a:t>
            </a:r>
            <a:endParaRPr sz="793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14911" y="3012820"/>
            <a:ext cx="985900" cy="1339374"/>
            <a:chOff x="766068" y="1360000"/>
            <a:chExt cx="621665" cy="844550"/>
          </a:xfrm>
        </p:grpSpPr>
        <p:sp>
          <p:nvSpPr>
            <p:cNvPr id="30" name="object 30"/>
            <p:cNvSpPr/>
            <p:nvPr/>
          </p:nvSpPr>
          <p:spPr>
            <a:xfrm>
              <a:off x="792483" y="1363810"/>
              <a:ext cx="551815" cy="367665"/>
            </a:xfrm>
            <a:custGeom>
              <a:avLst/>
              <a:gdLst/>
              <a:ahLst/>
              <a:cxnLst/>
              <a:rect l="l" t="t" r="r" b="b"/>
              <a:pathLst>
                <a:path w="551815" h="367664">
                  <a:moveTo>
                    <a:pt x="0" y="0"/>
                  </a:moveTo>
                  <a:lnTo>
                    <a:pt x="551325" y="367551"/>
                  </a:lnTo>
                </a:path>
              </a:pathLst>
            </a:custGeom>
            <a:ln w="7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2095" y="1708370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5" h="31114">
                  <a:moveTo>
                    <a:pt x="20436" y="0"/>
                  </a:moveTo>
                  <a:lnTo>
                    <a:pt x="17562" y="6386"/>
                  </a:lnTo>
                  <a:lnTo>
                    <a:pt x="22352" y="22033"/>
                  </a:lnTo>
                  <a:lnTo>
                    <a:pt x="24587" y="24906"/>
                  </a:lnTo>
                  <a:lnTo>
                    <a:pt x="21075" y="23948"/>
                  </a:lnTo>
                  <a:lnTo>
                    <a:pt x="4789" y="25545"/>
                  </a:lnTo>
                  <a:lnTo>
                    <a:pt x="0" y="30654"/>
                  </a:lnTo>
                </a:path>
              </a:pathLst>
            </a:custGeom>
            <a:ln w="566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9878" y="1387708"/>
              <a:ext cx="608965" cy="811530"/>
            </a:xfrm>
            <a:custGeom>
              <a:avLst/>
              <a:gdLst/>
              <a:ahLst/>
              <a:cxnLst/>
              <a:rect l="l" t="t" r="r" b="b"/>
              <a:pathLst>
                <a:path w="608965" h="811530">
                  <a:moveTo>
                    <a:pt x="0" y="0"/>
                  </a:moveTo>
                  <a:lnTo>
                    <a:pt x="608405" y="811211"/>
                  </a:lnTo>
                </a:path>
              </a:pathLst>
            </a:custGeom>
            <a:ln w="7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5258" y="2176814"/>
              <a:ext cx="29845" cy="25400"/>
            </a:xfrm>
            <a:custGeom>
              <a:avLst/>
              <a:gdLst/>
              <a:ahLst/>
              <a:cxnLst/>
              <a:rect l="l" t="t" r="r" b="b"/>
              <a:pathLst>
                <a:path w="29844" h="25400">
                  <a:moveTo>
                    <a:pt x="29473" y="0"/>
                  </a:moveTo>
                  <a:lnTo>
                    <a:pt x="24638" y="5065"/>
                  </a:lnTo>
                  <a:lnTo>
                    <a:pt x="23947" y="21414"/>
                  </a:lnTo>
                  <a:lnTo>
                    <a:pt x="25098" y="24868"/>
                  </a:lnTo>
                  <a:lnTo>
                    <a:pt x="22105" y="22796"/>
                  </a:lnTo>
                  <a:lnTo>
                    <a:pt x="6217" y="18882"/>
                  </a:lnTo>
                  <a:lnTo>
                    <a:pt x="0" y="22105"/>
                  </a:lnTo>
                </a:path>
              </a:pathLst>
            </a:custGeom>
            <a:ln w="566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99700" y="2902920"/>
            <a:ext cx="177241" cy="457653"/>
          </a:xfrm>
          <a:prstGeom prst="rect">
            <a:avLst/>
          </a:prstGeom>
        </p:spPr>
        <p:txBody>
          <a:bodyPr vert="horz" wrap="square" lIns="0" tIns="75529" rIns="0" bIns="0" rtlCol="0">
            <a:spAutoFit/>
          </a:bodyPr>
          <a:lstStyle/>
          <a:p>
            <a:pPr marL="33233">
              <a:spcBef>
                <a:spcPts val="595"/>
              </a:spcBef>
            </a:pPr>
            <a:r>
              <a:rPr sz="1031" spc="24" dirty="0">
                <a:solidFill>
                  <a:srgbClr val="0000FF"/>
                </a:solidFill>
                <a:latin typeface="Microsoft Sans Serif"/>
                <a:cs typeface="Microsoft Sans Serif"/>
              </a:rPr>
              <a:t>-1</a:t>
            </a:r>
            <a:endParaRPr sz="1031">
              <a:latin typeface="Microsoft Sans Serif"/>
              <a:cs typeface="Microsoft Sans Serif"/>
            </a:endParaRPr>
          </a:p>
          <a:p>
            <a:pPr marL="20141">
              <a:spcBef>
                <a:spcPts val="452"/>
              </a:spcBef>
            </a:pPr>
            <a:r>
              <a:rPr sz="1031" spc="24" dirty="0">
                <a:solidFill>
                  <a:srgbClr val="0000FF"/>
                </a:solidFill>
                <a:latin typeface="Microsoft Sans Serif"/>
                <a:cs typeface="Microsoft Sans Serif"/>
              </a:rPr>
              <a:t>-2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47877" y="3698719"/>
            <a:ext cx="754279" cy="68479"/>
            <a:chOff x="849911" y="1792498"/>
            <a:chExt cx="475615" cy="43180"/>
          </a:xfrm>
        </p:grpSpPr>
        <p:sp>
          <p:nvSpPr>
            <p:cNvPr id="36" name="object 36"/>
            <p:cNvSpPr/>
            <p:nvPr/>
          </p:nvSpPr>
          <p:spPr>
            <a:xfrm>
              <a:off x="853721" y="1813777"/>
              <a:ext cx="465455" cy="0"/>
            </a:xfrm>
            <a:custGeom>
              <a:avLst/>
              <a:gdLst/>
              <a:ahLst/>
              <a:cxnLst/>
              <a:rect l="l" t="t" r="r" b="b"/>
              <a:pathLst>
                <a:path w="465455">
                  <a:moveTo>
                    <a:pt x="0" y="0"/>
                  </a:moveTo>
                  <a:lnTo>
                    <a:pt x="465127" y="0"/>
                  </a:lnTo>
                </a:path>
              </a:pathLst>
            </a:custGeom>
            <a:ln w="7085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05032" y="1795355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80" h="37464">
                  <a:moveTo>
                    <a:pt x="0" y="0"/>
                  </a:moveTo>
                  <a:lnTo>
                    <a:pt x="1151" y="6908"/>
                  </a:lnTo>
                  <a:lnTo>
                    <a:pt x="13816" y="17270"/>
                  </a:lnTo>
                  <a:lnTo>
                    <a:pt x="17270" y="18421"/>
                  </a:lnTo>
                  <a:lnTo>
                    <a:pt x="13816" y="19573"/>
                  </a:lnTo>
                  <a:lnTo>
                    <a:pt x="1151" y="29935"/>
                  </a:lnTo>
                  <a:lnTo>
                    <a:pt x="0" y="36843"/>
                  </a:lnTo>
                </a:path>
              </a:pathLst>
            </a:custGeom>
            <a:ln w="5668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482205" y="3517725"/>
            <a:ext cx="117825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32" dirty="0">
                <a:solidFill>
                  <a:srgbClr val="EC008C"/>
                </a:solidFill>
                <a:latin typeface="Microsoft Sans Serif"/>
                <a:cs typeface="Microsoft Sans Serif"/>
              </a:rPr>
              <a:t>4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09969" y="3851597"/>
            <a:ext cx="830815" cy="566968"/>
            <a:chOff x="826008" y="1888895"/>
            <a:chExt cx="523875" cy="357505"/>
          </a:xfrm>
        </p:grpSpPr>
        <p:sp>
          <p:nvSpPr>
            <p:cNvPr id="40" name="object 40"/>
            <p:cNvSpPr/>
            <p:nvPr/>
          </p:nvSpPr>
          <p:spPr>
            <a:xfrm>
              <a:off x="829818" y="1892705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0" y="0"/>
                  </a:moveTo>
                  <a:lnTo>
                    <a:pt x="513991" y="342662"/>
                  </a:lnTo>
                </a:path>
              </a:pathLst>
            </a:custGeom>
            <a:ln w="7085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22095" y="2212377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5" h="31114">
                  <a:moveTo>
                    <a:pt x="20436" y="0"/>
                  </a:moveTo>
                  <a:lnTo>
                    <a:pt x="17562" y="6386"/>
                  </a:lnTo>
                  <a:lnTo>
                    <a:pt x="22352" y="22033"/>
                  </a:lnTo>
                  <a:lnTo>
                    <a:pt x="24587" y="24906"/>
                  </a:lnTo>
                  <a:lnTo>
                    <a:pt x="21075" y="23948"/>
                  </a:lnTo>
                  <a:lnTo>
                    <a:pt x="4789" y="25545"/>
                  </a:lnTo>
                  <a:lnTo>
                    <a:pt x="0" y="30654"/>
                  </a:lnTo>
                </a:path>
              </a:pathLst>
            </a:custGeom>
            <a:ln w="5668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557900" y="3777845"/>
            <a:ext cx="117825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32" dirty="0">
                <a:solidFill>
                  <a:srgbClr val="EC008C"/>
                </a:solidFill>
                <a:latin typeface="Microsoft Sans Serif"/>
                <a:cs typeface="Microsoft Sans Serif"/>
              </a:rPr>
              <a:t>5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09969" y="3846485"/>
            <a:ext cx="830815" cy="566968"/>
            <a:chOff x="826008" y="1885672"/>
            <a:chExt cx="523875" cy="357505"/>
          </a:xfrm>
        </p:grpSpPr>
        <p:sp>
          <p:nvSpPr>
            <p:cNvPr id="44" name="object 44"/>
            <p:cNvSpPr/>
            <p:nvPr/>
          </p:nvSpPr>
          <p:spPr>
            <a:xfrm>
              <a:off x="829818" y="1896193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0" y="342662"/>
                  </a:moveTo>
                  <a:lnTo>
                    <a:pt x="513991" y="0"/>
                  </a:lnTo>
                </a:path>
              </a:pathLst>
            </a:custGeom>
            <a:ln w="7085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22095" y="1888529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5" h="31114">
                  <a:moveTo>
                    <a:pt x="0" y="0"/>
                  </a:moveTo>
                  <a:lnTo>
                    <a:pt x="4789" y="5109"/>
                  </a:lnTo>
                  <a:lnTo>
                    <a:pt x="21075" y="6705"/>
                  </a:lnTo>
                  <a:lnTo>
                    <a:pt x="24587" y="5748"/>
                  </a:lnTo>
                  <a:lnTo>
                    <a:pt x="22352" y="8621"/>
                  </a:lnTo>
                  <a:lnTo>
                    <a:pt x="17562" y="24268"/>
                  </a:lnTo>
                  <a:lnTo>
                    <a:pt x="20436" y="30654"/>
                  </a:lnTo>
                </a:path>
              </a:pathLst>
            </a:custGeom>
            <a:ln w="566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368583" y="4052319"/>
            <a:ext cx="117825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32" dirty="0">
                <a:solidFill>
                  <a:srgbClr val="FF7F00"/>
                </a:solidFill>
                <a:latin typeface="Microsoft Sans Serif"/>
                <a:cs typeface="Microsoft Sans Serif"/>
              </a:rPr>
              <a:t>3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347877" y="4498024"/>
            <a:ext cx="754279" cy="68479"/>
            <a:chOff x="849911" y="2296504"/>
            <a:chExt cx="475615" cy="43180"/>
          </a:xfrm>
        </p:grpSpPr>
        <p:sp>
          <p:nvSpPr>
            <p:cNvPr id="48" name="object 48"/>
            <p:cNvSpPr/>
            <p:nvPr/>
          </p:nvSpPr>
          <p:spPr>
            <a:xfrm>
              <a:off x="853721" y="2317784"/>
              <a:ext cx="465455" cy="0"/>
            </a:xfrm>
            <a:custGeom>
              <a:avLst/>
              <a:gdLst/>
              <a:ahLst/>
              <a:cxnLst/>
              <a:rect l="l" t="t" r="r" b="b"/>
              <a:pathLst>
                <a:path w="465455">
                  <a:moveTo>
                    <a:pt x="0" y="0"/>
                  </a:moveTo>
                  <a:lnTo>
                    <a:pt x="465127" y="0"/>
                  </a:lnTo>
                </a:path>
              </a:pathLst>
            </a:custGeom>
            <a:ln w="7085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05032" y="2299362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80" h="37464">
                  <a:moveTo>
                    <a:pt x="0" y="0"/>
                  </a:moveTo>
                  <a:lnTo>
                    <a:pt x="1151" y="6908"/>
                  </a:lnTo>
                  <a:lnTo>
                    <a:pt x="13816" y="17270"/>
                  </a:lnTo>
                  <a:lnTo>
                    <a:pt x="17270" y="18421"/>
                  </a:lnTo>
                  <a:lnTo>
                    <a:pt x="13816" y="19573"/>
                  </a:lnTo>
                  <a:lnTo>
                    <a:pt x="1151" y="29935"/>
                  </a:lnTo>
                  <a:lnTo>
                    <a:pt x="0" y="36843"/>
                  </a:lnTo>
                </a:path>
              </a:pathLst>
            </a:custGeom>
            <a:ln w="566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482205" y="4314737"/>
            <a:ext cx="117825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32" dirty="0">
                <a:solidFill>
                  <a:srgbClr val="FF7F00"/>
                </a:solidFill>
                <a:latin typeface="Microsoft Sans Serif"/>
                <a:cs typeface="Microsoft Sans Serif"/>
              </a:rPr>
              <a:t>6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300286" y="3506586"/>
            <a:ext cx="452165" cy="452165"/>
            <a:chOff x="2081013" y="1671347"/>
            <a:chExt cx="285115" cy="285115"/>
          </a:xfrm>
        </p:grpSpPr>
        <p:sp>
          <p:nvSpPr>
            <p:cNvPr id="52" name="object 52"/>
            <p:cNvSpPr/>
            <p:nvPr/>
          </p:nvSpPr>
          <p:spPr>
            <a:xfrm>
              <a:off x="2082918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140525" y="0"/>
                  </a:move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close/>
                </a:path>
              </a:pathLst>
            </a:custGeom>
            <a:solidFill>
              <a:srgbClr val="E5E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82918" y="1673252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5" h="281305">
                  <a:moveTo>
                    <a:pt x="281050" y="140525"/>
                  </a:moveTo>
                  <a:lnTo>
                    <a:pt x="273886" y="96108"/>
                  </a:lnTo>
                  <a:lnTo>
                    <a:pt x="253937" y="57532"/>
                  </a:lnTo>
                  <a:lnTo>
                    <a:pt x="223518" y="27113"/>
                  </a:lnTo>
                  <a:lnTo>
                    <a:pt x="184942" y="7163"/>
                  </a:lnTo>
                  <a:lnTo>
                    <a:pt x="140525" y="0"/>
                  </a:lnTo>
                  <a:lnTo>
                    <a:pt x="96108" y="7163"/>
                  </a:lnTo>
                  <a:lnTo>
                    <a:pt x="57532" y="27113"/>
                  </a:lnTo>
                  <a:lnTo>
                    <a:pt x="27113" y="57532"/>
                  </a:lnTo>
                  <a:lnTo>
                    <a:pt x="7163" y="96108"/>
                  </a:lnTo>
                  <a:lnTo>
                    <a:pt x="0" y="140525"/>
                  </a:lnTo>
                  <a:lnTo>
                    <a:pt x="7163" y="184942"/>
                  </a:lnTo>
                  <a:lnTo>
                    <a:pt x="27113" y="223518"/>
                  </a:lnTo>
                  <a:lnTo>
                    <a:pt x="57532" y="253937"/>
                  </a:lnTo>
                  <a:lnTo>
                    <a:pt x="96108" y="273886"/>
                  </a:lnTo>
                  <a:lnTo>
                    <a:pt x="140525" y="281050"/>
                  </a:lnTo>
                  <a:lnTo>
                    <a:pt x="184942" y="273886"/>
                  </a:lnTo>
                  <a:lnTo>
                    <a:pt x="223518" y="253937"/>
                  </a:lnTo>
                  <a:lnTo>
                    <a:pt x="253937" y="223518"/>
                  </a:lnTo>
                  <a:lnTo>
                    <a:pt x="273886" y="184942"/>
                  </a:lnTo>
                  <a:lnTo>
                    <a:pt x="281050" y="140525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56960" y="3539613"/>
            <a:ext cx="331319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spc="-11" baseline="-33333" dirty="0">
                <a:latin typeface="Arial"/>
                <a:cs typeface="Arial"/>
              </a:rPr>
              <a:t>a</a:t>
            </a:r>
            <a:r>
              <a:rPr sz="872" spc="-8" dirty="0">
                <a:latin typeface="Lucida Sans Unicode"/>
                <a:cs typeface="Lucida Sans Unicode"/>
              </a:rPr>
              <a:t>[</a:t>
            </a:r>
            <a:r>
              <a:rPr sz="793" spc="-8" dirty="0">
                <a:latin typeface="Microsoft Sans Serif"/>
                <a:cs typeface="Microsoft Sans Serif"/>
              </a:rPr>
              <a:t>2</a:t>
            </a:r>
            <a:r>
              <a:rPr sz="872" spc="-8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481593" y="3716474"/>
            <a:ext cx="96677" cy="142359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793" dirty="0">
                <a:latin typeface="Microsoft Sans Serif"/>
                <a:cs typeface="Microsoft Sans Serif"/>
              </a:rPr>
              <a:t>1</a:t>
            </a:r>
            <a:endParaRPr sz="793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60130" y="3588090"/>
            <a:ext cx="12789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189" i="1" spc="-571" dirty="0">
                <a:latin typeface="Arial"/>
                <a:cs typeface="Arial"/>
              </a:rPr>
              <a:t>y</a:t>
            </a:r>
            <a:r>
              <a:rPr sz="1269" spc="-48" dirty="0">
                <a:latin typeface="Tahoma"/>
                <a:cs typeface="Tahoma"/>
              </a:rPr>
              <a:t>ˆ</a:t>
            </a:r>
            <a:endParaRPr sz="1269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06962" y="3181330"/>
            <a:ext cx="438066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189" i="1" dirty="0">
                <a:latin typeface="Arial"/>
                <a:cs typeface="Arial"/>
              </a:rPr>
              <a:t>y</a:t>
            </a:r>
            <a:r>
              <a:rPr sz="1189" i="1" spc="79" dirty="0">
                <a:latin typeface="Arial"/>
                <a:cs typeface="Arial"/>
              </a:rPr>
              <a:t> </a:t>
            </a:r>
            <a:r>
              <a:rPr sz="1269" spc="79" dirty="0">
                <a:latin typeface="Tahoma"/>
                <a:cs typeface="Tahoma"/>
              </a:rPr>
              <a:t>=</a:t>
            </a:r>
            <a:r>
              <a:rPr sz="1269" spc="-87" dirty="0">
                <a:latin typeface="Tahoma"/>
                <a:cs typeface="Tahoma"/>
              </a:rPr>
              <a:t> </a:t>
            </a:r>
            <a:r>
              <a:rPr sz="1189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449717" y="3012819"/>
            <a:ext cx="890231" cy="606243"/>
            <a:chOff x="1544683" y="1360000"/>
            <a:chExt cx="561340" cy="382270"/>
          </a:xfrm>
        </p:grpSpPr>
        <p:sp>
          <p:nvSpPr>
            <p:cNvPr id="59" name="object 59"/>
            <p:cNvSpPr/>
            <p:nvPr/>
          </p:nvSpPr>
          <p:spPr>
            <a:xfrm>
              <a:off x="1548493" y="1363810"/>
              <a:ext cx="551815" cy="367665"/>
            </a:xfrm>
            <a:custGeom>
              <a:avLst/>
              <a:gdLst/>
              <a:ahLst/>
              <a:cxnLst/>
              <a:rect l="l" t="t" r="r" b="b"/>
              <a:pathLst>
                <a:path w="551814" h="367664">
                  <a:moveTo>
                    <a:pt x="0" y="0"/>
                  </a:moveTo>
                  <a:lnTo>
                    <a:pt x="551325" y="367551"/>
                  </a:lnTo>
                </a:path>
              </a:pathLst>
            </a:custGeom>
            <a:ln w="708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78105" y="1708370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4" h="31114">
                  <a:moveTo>
                    <a:pt x="20436" y="0"/>
                  </a:moveTo>
                  <a:lnTo>
                    <a:pt x="17562" y="6386"/>
                  </a:lnTo>
                  <a:lnTo>
                    <a:pt x="22352" y="22033"/>
                  </a:lnTo>
                  <a:lnTo>
                    <a:pt x="24587" y="24906"/>
                  </a:lnTo>
                  <a:lnTo>
                    <a:pt x="21075" y="23948"/>
                  </a:lnTo>
                  <a:lnTo>
                    <a:pt x="4789" y="25545"/>
                  </a:lnTo>
                  <a:lnTo>
                    <a:pt x="0" y="30654"/>
                  </a:lnTo>
                </a:path>
              </a:pathLst>
            </a:custGeom>
            <a:ln w="566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712440" y="2951226"/>
            <a:ext cx="117825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32" dirty="0">
                <a:solidFill>
                  <a:srgbClr val="0000FF"/>
                </a:solidFill>
                <a:latin typeface="Microsoft Sans Serif"/>
                <a:cs typeface="Microsoft Sans Serif"/>
              </a:rPr>
              <a:t>7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546836" y="3698719"/>
            <a:ext cx="754279" cy="68479"/>
            <a:chOff x="1605921" y="1792498"/>
            <a:chExt cx="475615" cy="43180"/>
          </a:xfrm>
        </p:grpSpPr>
        <p:sp>
          <p:nvSpPr>
            <p:cNvPr id="63" name="object 63"/>
            <p:cNvSpPr/>
            <p:nvPr/>
          </p:nvSpPr>
          <p:spPr>
            <a:xfrm>
              <a:off x="1609731" y="1813777"/>
              <a:ext cx="465455" cy="0"/>
            </a:xfrm>
            <a:custGeom>
              <a:avLst/>
              <a:gdLst/>
              <a:ahLst/>
              <a:cxnLst/>
              <a:rect l="l" t="t" r="r" b="b"/>
              <a:pathLst>
                <a:path w="465455">
                  <a:moveTo>
                    <a:pt x="0" y="0"/>
                  </a:moveTo>
                  <a:lnTo>
                    <a:pt x="465127" y="0"/>
                  </a:lnTo>
                </a:path>
              </a:pathLst>
            </a:custGeom>
            <a:ln w="7085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61042" y="1795355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80" h="37464">
                  <a:moveTo>
                    <a:pt x="0" y="0"/>
                  </a:moveTo>
                  <a:lnTo>
                    <a:pt x="1151" y="6908"/>
                  </a:lnTo>
                  <a:lnTo>
                    <a:pt x="13816" y="17270"/>
                  </a:lnTo>
                  <a:lnTo>
                    <a:pt x="17270" y="18421"/>
                  </a:lnTo>
                  <a:lnTo>
                    <a:pt x="13816" y="19573"/>
                  </a:lnTo>
                  <a:lnTo>
                    <a:pt x="1151" y="29935"/>
                  </a:lnTo>
                  <a:lnTo>
                    <a:pt x="0" y="36843"/>
                  </a:lnTo>
                </a:path>
              </a:pathLst>
            </a:custGeom>
            <a:ln w="5668">
              <a:solidFill>
                <a:srgbClr val="EC00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2658090" y="3515442"/>
            <a:ext cx="164149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24" dirty="0">
                <a:solidFill>
                  <a:srgbClr val="EC008C"/>
                </a:solidFill>
                <a:latin typeface="Microsoft Sans Serif"/>
                <a:cs typeface="Microsoft Sans Serif"/>
              </a:rPr>
              <a:t>-3</a:t>
            </a:r>
            <a:endParaRPr sz="1031">
              <a:latin typeface="Microsoft Sans Serif"/>
              <a:cs typeface="Microsoft Sans Serif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508926" y="3846485"/>
            <a:ext cx="830815" cy="566968"/>
            <a:chOff x="1582017" y="1885672"/>
            <a:chExt cx="523875" cy="357505"/>
          </a:xfrm>
        </p:grpSpPr>
        <p:sp>
          <p:nvSpPr>
            <p:cNvPr id="67" name="object 67"/>
            <p:cNvSpPr/>
            <p:nvPr/>
          </p:nvSpPr>
          <p:spPr>
            <a:xfrm>
              <a:off x="1585827" y="1896193"/>
              <a:ext cx="514350" cy="342900"/>
            </a:xfrm>
            <a:custGeom>
              <a:avLst/>
              <a:gdLst/>
              <a:ahLst/>
              <a:cxnLst/>
              <a:rect l="l" t="t" r="r" b="b"/>
              <a:pathLst>
                <a:path w="514350" h="342900">
                  <a:moveTo>
                    <a:pt x="0" y="342662"/>
                  </a:moveTo>
                  <a:lnTo>
                    <a:pt x="513991" y="0"/>
                  </a:lnTo>
                </a:path>
              </a:pathLst>
            </a:custGeom>
            <a:ln w="7085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78105" y="1888529"/>
              <a:ext cx="24765" cy="31115"/>
            </a:xfrm>
            <a:custGeom>
              <a:avLst/>
              <a:gdLst/>
              <a:ahLst/>
              <a:cxnLst/>
              <a:rect l="l" t="t" r="r" b="b"/>
              <a:pathLst>
                <a:path w="24764" h="31114">
                  <a:moveTo>
                    <a:pt x="0" y="0"/>
                  </a:moveTo>
                  <a:lnTo>
                    <a:pt x="4789" y="5109"/>
                  </a:lnTo>
                  <a:lnTo>
                    <a:pt x="21075" y="6705"/>
                  </a:lnTo>
                  <a:lnTo>
                    <a:pt x="24587" y="5748"/>
                  </a:lnTo>
                  <a:lnTo>
                    <a:pt x="22352" y="8621"/>
                  </a:lnTo>
                  <a:lnTo>
                    <a:pt x="17562" y="24268"/>
                  </a:lnTo>
                  <a:lnTo>
                    <a:pt x="20436" y="30654"/>
                  </a:lnTo>
                </a:path>
              </a:pathLst>
            </a:custGeom>
            <a:ln w="566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521431" y="4054603"/>
            <a:ext cx="164149" cy="186089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031" spc="24" dirty="0">
                <a:solidFill>
                  <a:srgbClr val="FF7F00"/>
                </a:solidFill>
                <a:latin typeface="Microsoft Sans Serif"/>
                <a:cs typeface="Microsoft Sans Serif"/>
              </a:rPr>
              <a:t>-2</a:t>
            </a:r>
            <a:endParaRPr sz="1031">
              <a:latin typeface="Microsoft Sans Serif"/>
              <a:cs typeface="Microsoft Sans Serif"/>
            </a:endParaRPr>
          </a:p>
        </p:txBody>
      </p:sp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52580" y="2119682"/>
            <a:ext cx="309013" cy="309013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4541901" y="2141828"/>
            <a:ext cx="116818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i="1" dirty="0"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25745" y="2019959"/>
            <a:ext cx="363544" cy="508559"/>
          </a:xfrm>
          <a:custGeom>
            <a:avLst/>
            <a:gdLst/>
            <a:ahLst/>
            <a:cxnLst/>
            <a:rect l="l" t="t" r="r" b="b"/>
            <a:pathLst>
              <a:path w="229235" h="320675">
                <a:moveTo>
                  <a:pt x="229132" y="0"/>
                </a:moveTo>
                <a:lnTo>
                  <a:pt x="0" y="0"/>
                </a:lnTo>
                <a:lnTo>
                  <a:pt x="0" y="320612"/>
                </a:lnTo>
                <a:lnTo>
                  <a:pt x="229132" y="320612"/>
                </a:lnTo>
                <a:lnTo>
                  <a:pt x="229132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145135" y="2041249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145135" y="2244918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0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56173" y="1889960"/>
            <a:ext cx="303122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 marL="20141">
              <a:spcBef>
                <a:spcPts val="1483"/>
              </a:spcBef>
            </a:pPr>
            <a:r>
              <a:rPr sz="1269" spc="403" dirty="0">
                <a:latin typeface="Sitka Banner"/>
                <a:cs typeface="Sitka Banner"/>
              </a:rPr>
              <a:t>  </a:t>
            </a:r>
            <a:r>
              <a:rPr sz="1269" spc="87" dirty="0">
                <a:latin typeface="Sitka Banner"/>
                <a:cs typeface="Sitka Banner"/>
              </a:rPr>
              <a:t> </a:t>
            </a:r>
            <a:r>
              <a:rPr sz="1269" spc="403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969104" y="2037595"/>
            <a:ext cx="473313" cy="473313"/>
            <a:chOff x="3763852" y="745067"/>
            <a:chExt cx="298450" cy="298450"/>
          </a:xfrm>
        </p:grpSpPr>
        <p:sp>
          <p:nvSpPr>
            <p:cNvPr id="77" name="object 77"/>
            <p:cNvSpPr/>
            <p:nvPr/>
          </p:nvSpPr>
          <p:spPr>
            <a:xfrm>
              <a:off x="3765757" y="746972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40">
                  <a:moveTo>
                    <a:pt x="147280" y="0"/>
                  </a:move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2"/>
                  </a:lnTo>
                  <a:lnTo>
                    <a:pt x="28416" y="234262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2"/>
                  </a:lnTo>
                  <a:lnTo>
                    <a:pt x="287052" y="193832"/>
                  </a:lnTo>
                  <a:lnTo>
                    <a:pt x="294561" y="147280"/>
                  </a:ln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765757" y="746972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40">
                  <a:moveTo>
                    <a:pt x="294561" y="147280"/>
                  </a:move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2"/>
                  </a:lnTo>
                  <a:lnTo>
                    <a:pt x="28416" y="234262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2"/>
                  </a:lnTo>
                  <a:lnTo>
                    <a:pt x="287052" y="193832"/>
                  </a:lnTo>
                  <a:lnTo>
                    <a:pt x="294561" y="14728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5996911" y="2113898"/>
            <a:ext cx="410874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W</a:t>
            </a:r>
            <a:r>
              <a:rPr sz="1784" i="1" spc="-262" baseline="-22222" dirty="0">
                <a:latin typeface="Arial"/>
                <a:cs typeface="Arial"/>
              </a:rPr>
              <a:t> </a:t>
            </a:r>
            <a:r>
              <a:rPr sz="872" spc="-16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1</a:t>
            </a:r>
            <a:r>
              <a:rPr sz="872" spc="-16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511083" y="2019959"/>
            <a:ext cx="589123" cy="508559"/>
          </a:xfrm>
          <a:custGeom>
            <a:avLst/>
            <a:gdLst/>
            <a:ahLst/>
            <a:cxnLst/>
            <a:rect l="l" t="t" r="r" b="b"/>
            <a:pathLst>
              <a:path w="371475" h="320675">
                <a:moveTo>
                  <a:pt x="370884" y="0"/>
                </a:moveTo>
                <a:lnTo>
                  <a:pt x="0" y="0"/>
                </a:lnTo>
                <a:lnTo>
                  <a:pt x="0" y="320612"/>
                </a:lnTo>
                <a:lnTo>
                  <a:pt x="370884" y="320612"/>
                </a:lnTo>
                <a:lnTo>
                  <a:pt x="370884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650579" y="2041248"/>
            <a:ext cx="329305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4  </a:t>
            </a:r>
            <a:r>
              <a:rPr sz="1189" spc="16" dirty="0">
                <a:latin typeface="Microsoft Sans Serif"/>
                <a:cs typeface="Microsoft Sans Serif"/>
              </a:rPr>
              <a:t> </a:t>
            </a:r>
            <a:r>
              <a:rPr sz="1189" dirty="0">
                <a:latin typeface="Microsoft Sans Serif"/>
                <a:cs typeface="Microsoft Sans Serif"/>
              </a:rPr>
              <a:t>5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650579" y="2244917"/>
            <a:ext cx="329305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>
              <a:spcBef>
                <a:spcPts val="159"/>
              </a:spcBef>
            </a:pPr>
            <a:r>
              <a:rPr sz="1189" dirty="0">
                <a:latin typeface="Microsoft Sans Serif"/>
                <a:cs typeface="Microsoft Sans Serif"/>
              </a:rPr>
              <a:t>3  </a:t>
            </a:r>
            <a:r>
              <a:rPr sz="1189" spc="16" dirty="0">
                <a:latin typeface="Microsoft Sans Serif"/>
                <a:cs typeface="Microsoft Sans Serif"/>
              </a:rPr>
              <a:t> </a:t>
            </a:r>
            <a:r>
              <a:rPr sz="1189" dirty="0">
                <a:latin typeface="Microsoft Sans Serif"/>
                <a:cs typeface="Microsoft Sans Serif"/>
              </a:rPr>
              <a:t>6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61614" y="1889960"/>
            <a:ext cx="507552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>
              <a:spcBef>
                <a:spcPts val="1483"/>
              </a:spcBef>
              <a:tabLst>
                <a:tab pos="397783" algn="l"/>
              </a:tabLst>
            </a:pPr>
            <a:r>
              <a:rPr sz="1269" spc="403" dirty="0">
                <a:latin typeface="Sitka Banner"/>
                <a:cs typeface="Sitka Banner"/>
              </a:rPr>
              <a:t> 	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611836" y="2700287"/>
            <a:ext cx="1121852" cy="229884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34240" rIns="0" bIns="0" rtlCol="0">
            <a:spAutoFit/>
          </a:bodyPr>
          <a:lstStyle/>
          <a:p>
            <a:pPr marL="50352">
              <a:spcBef>
                <a:spcPts val="270"/>
              </a:spcBef>
            </a:pP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1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89" i="1" spc="-17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spc="34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189" dirty="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164925" y="2633070"/>
            <a:ext cx="412890" cy="412890"/>
            <a:chOff x="3887328" y="1120547"/>
            <a:chExt cx="260350" cy="260350"/>
          </a:xfrm>
        </p:grpSpPr>
        <p:sp>
          <p:nvSpPr>
            <p:cNvPr id="86" name="object 86"/>
            <p:cNvSpPr/>
            <p:nvPr/>
          </p:nvSpPr>
          <p:spPr>
            <a:xfrm>
              <a:off x="3889233" y="112245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8187" y="0"/>
                  </a:move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889233" y="1122452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256374" y="128187"/>
                  </a:move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6200156" y="2677831"/>
            <a:ext cx="335346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b</a:t>
            </a:r>
            <a:r>
              <a:rPr sz="872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1</a:t>
            </a:r>
            <a:r>
              <a:rPr sz="872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094914" y="3265481"/>
            <a:ext cx="1286001" cy="229884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34240" rIns="0" bIns="0" rtlCol="0">
            <a:spAutoFit/>
          </a:bodyPr>
          <a:lstStyle/>
          <a:p>
            <a:pPr marL="50352">
              <a:spcBef>
                <a:spcPts val="270"/>
              </a:spcBef>
            </a:pPr>
            <a:r>
              <a:rPr sz="1189" i="1" spc="79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8" spc="-201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269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spc="3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1308" baseline="30303">
              <a:latin typeface="Lucida Sans Unicode"/>
              <a:cs typeface="Lucida Sans Unicode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723477" y="2585155"/>
            <a:ext cx="495468" cy="508559"/>
          </a:xfrm>
          <a:custGeom>
            <a:avLst/>
            <a:gdLst/>
            <a:ahLst/>
            <a:cxnLst/>
            <a:rect l="l" t="t" r="r" b="b"/>
            <a:pathLst>
              <a:path w="312420" h="320675">
                <a:moveTo>
                  <a:pt x="311797" y="0"/>
                </a:moveTo>
                <a:lnTo>
                  <a:pt x="0" y="0"/>
                </a:lnTo>
                <a:lnTo>
                  <a:pt x="0" y="320612"/>
                </a:lnTo>
                <a:lnTo>
                  <a:pt x="311797" y="320612"/>
                </a:lnTo>
                <a:lnTo>
                  <a:pt x="311797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862975" y="2589579"/>
            <a:ext cx="235649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>
              <a:spcBef>
                <a:spcPts val="214"/>
              </a:spcBef>
            </a:pP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862975" y="2793249"/>
            <a:ext cx="235649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>
              <a:spcBef>
                <a:spcPts val="214"/>
              </a:spcBef>
            </a:pP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2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774011" y="2455147"/>
            <a:ext cx="413897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>
              <a:spcBef>
                <a:spcPts val="1483"/>
              </a:spcBef>
              <a:tabLst>
                <a:tab pos="304128" algn="l"/>
              </a:tabLst>
            </a:pPr>
            <a:r>
              <a:rPr sz="1269" spc="403" dirty="0">
                <a:latin typeface="Sitka Banner"/>
                <a:cs typeface="Sitka Banner"/>
              </a:rPr>
              <a:t> 	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43392" y="3659880"/>
            <a:ext cx="988922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spc="-1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-8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95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3" i="1" spc="24" baseline="-20833" dirty="0">
                <a:solidFill>
                  <a:srgbClr val="FFFFFF"/>
                </a:solidFill>
                <a:latin typeface="Verdana"/>
                <a:cs typeface="Verdana"/>
              </a:rPr>
              <a:t>σ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784" i="1" spc="24" baseline="-22222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903" baseline="-20833">
              <a:latin typeface="Tahoma"/>
              <a:cs typeface="Tahom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699839" y="3567636"/>
            <a:ext cx="473313" cy="473313"/>
            <a:chOff x="4224621" y="1709843"/>
            <a:chExt cx="298450" cy="298450"/>
          </a:xfrm>
        </p:grpSpPr>
        <p:sp>
          <p:nvSpPr>
            <p:cNvPr id="96" name="object 96"/>
            <p:cNvSpPr/>
            <p:nvPr/>
          </p:nvSpPr>
          <p:spPr>
            <a:xfrm>
              <a:off x="4226526" y="1711748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280" y="0"/>
                  </a:move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3"/>
                  </a:lnTo>
                  <a:lnTo>
                    <a:pt x="28416" y="234263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3"/>
                  </a:lnTo>
                  <a:lnTo>
                    <a:pt x="287052" y="193833"/>
                  </a:lnTo>
                  <a:lnTo>
                    <a:pt x="294561" y="147280"/>
                  </a:ln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26526" y="1711748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294561" y="147280"/>
                  </a:move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3"/>
                  </a:lnTo>
                  <a:lnTo>
                    <a:pt x="28416" y="234263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3"/>
                  </a:lnTo>
                  <a:lnTo>
                    <a:pt x="287052" y="193833"/>
                  </a:lnTo>
                  <a:lnTo>
                    <a:pt x="294561" y="14728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727646" y="3643929"/>
            <a:ext cx="410874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W</a:t>
            </a:r>
            <a:r>
              <a:rPr sz="1784" i="1" spc="-262" baseline="-22222" dirty="0">
                <a:latin typeface="Arial"/>
                <a:cs typeface="Arial"/>
              </a:rPr>
              <a:t> </a:t>
            </a:r>
            <a:r>
              <a:rPr sz="872" spc="-16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2</a:t>
            </a:r>
            <a:r>
              <a:rPr sz="872" spc="-16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329275" y="3651836"/>
            <a:ext cx="813695" cy="305136"/>
          </a:xfrm>
          <a:custGeom>
            <a:avLst/>
            <a:gdLst/>
            <a:ahLst/>
            <a:cxnLst/>
            <a:rect l="l" t="t" r="r" b="b"/>
            <a:pathLst>
              <a:path w="513079" h="192405">
                <a:moveTo>
                  <a:pt x="512595" y="0"/>
                </a:moveTo>
                <a:lnTo>
                  <a:pt x="0" y="0"/>
                </a:lnTo>
                <a:lnTo>
                  <a:pt x="0" y="192186"/>
                </a:lnTo>
                <a:lnTo>
                  <a:pt x="512595" y="192186"/>
                </a:lnTo>
                <a:lnTo>
                  <a:pt x="512595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359663" y="3521120"/>
            <a:ext cx="11077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269" spc="262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429888" y="3656242"/>
            <a:ext cx="61228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3</a:t>
            </a:r>
            <a:r>
              <a:rPr sz="1189" spc="460" dirty="0">
                <a:latin typeface="Microsoft Sans Serif"/>
                <a:cs typeface="Microsoft Sans Serif"/>
              </a:rPr>
              <a:t> </a:t>
            </a: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2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01224" y="3521120"/>
            <a:ext cx="11077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269" spc="262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678531" y="4230329"/>
            <a:ext cx="1248740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784" i="1" spc="225" baseline="-2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48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784" i="1" spc="-262" baseline="-2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2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295314" y="4163111"/>
            <a:ext cx="412890" cy="412890"/>
            <a:chOff x="4600101" y="2085323"/>
            <a:chExt cx="260350" cy="260350"/>
          </a:xfrm>
        </p:grpSpPr>
        <p:sp>
          <p:nvSpPr>
            <p:cNvPr id="105" name="object 105"/>
            <p:cNvSpPr/>
            <p:nvPr/>
          </p:nvSpPr>
          <p:spPr>
            <a:xfrm>
              <a:off x="4602006" y="2087228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39">
                  <a:moveTo>
                    <a:pt x="128187" y="0"/>
                  </a:move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02006" y="2087228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39">
                  <a:moveTo>
                    <a:pt x="256374" y="128187"/>
                  </a:move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330532" y="4207862"/>
            <a:ext cx="335346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b</a:t>
            </a:r>
            <a:r>
              <a:rPr sz="872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2</a:t>
            </a:r>
            <a:r>
              <a:rPr sz="872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225305" y="4217031"/>
            <a:ext cx="2039273" cy="856998"/>
            <a:chOff x="3925400" y="2119322"/>
            <a:chExt cx="1285875" cy="540385"/>
          </a:xfrm>
        </p:grpSpPr>
        <p:sp>
          <p:nvSpPr>
            <p:cNvPr id="109" name="object 109"/>
            <p:cNvSpPr/>
            <p:nvPr/>
          </p:nvSpPr>
          <p:spPr>
            <a:xfrm>
              <a:off x="5005441" y="2119322"/>
              <a:ext cx="205740" cy="192405"/>
            </a:xfrm>
            <a:custGeom>
              <a:avLst/>
              <a:gdLst/>
              <a:ahLst/>
              <a:cxnLst/>
              <a:rect l="l" t="t" r="r" b="b"/>
              <a:pathLst>
                <a:path w="205739" h="192405">
                  <a:moveTo>
                    <a:pt x="205514" y="0"/>
                  </a:moveTo>
                  <a:lnTo>
                    <a:pt x="0" y="0"/>
                  </a:lnTo>
                  <a:lnTo>
                    <a:pt x="0" y="192186"/>
                  </a:lnTo>
                  <a:lnTo>
                    <a:pt x="205514" y="192186"/>
                  </a:lnTo>
                  <a:lnTo>
                    <a:pt x="205514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25400" y="2484094"/>
              <a:ext cx="810895" cy="175895"/>
            </a:xfrm>
            <a:custGeom>
              <a:avLst/>
              <a:gdLst/>
              <a:ahLst/>
              <a:cxnLst/>
              <a:rect l="l" t="t" r="r" b="b"/>
              <a:pathLst>
                <a:path w="810895" h="175894">
                  <a:moveTo>
                    <a:pt x="810341" y="0"/>
                  </a:moveTo>
                  <a:lnTo>
                    <a:pt x="0" y="0"/>
                  </a:lnTo>
                  <a:lnTo>
                    <a:pt x="0" y="175416"/>
                  </a:lnTo>
                  <a:lnTo>
                    <a:pt x="810341" y="175416"/>
                  </a:lnTo>
                  <a:lnTo>
                    <a:pt x="810341" y="0"/>
                  </a:lnTo>
                  <a:close/>
                </a:path>
              </a:pathLst>
            </a:custGeom>
            <a:solidFill>
              <a:srgbClr val="7F7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185022" y="4802790"/>
            <a:ext cx="1366563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90634">
              <a:spcBef>
                <a:spcPts val="214"/>
              </a:spcBef>
            </a:pPr>
            <a:r>
              <a:rPr sz="1189" i="1" spc="79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8" spc="-201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269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spc="3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1308" baseline="30303">
              <a:latin typeface="Lucida Sans Unicode"/>
              <a:cs typeface="Lucida Sans Unicode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373782" y="5189921"/>
            <a:ext cx="988922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spc="-1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-8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95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3" i="1" spc="24" baseline="-20833" dirty="0">
                <a:solidFill>
                  <a:srgbClr val="FFFFFF"/>
                </a:solidFill>
                <a:latin typeface="Verdana"/>
                <a:cs typeface="Verdana"/>
              </a:rPr>
              <a:t>σ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784" i="1" spc="24" baseline="-22222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903" baseline="-20833">
              <a:latin typeface="Tahoma"/>
              <a:cs typeface="Tahoma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4996" y="5172446"/>
            <a:ext cx="323653" cy="323653"/>
          </a:xfrm>
          <a:prstGeom prst="rect">
            <a:avLst/>
          </a:prstGeom>
        </p:spPr>
      </p:pic>
      <p:sp>
        <p:nvSpPr>
          <p:cNvPr id="114" name="object 114"/>
          <p:cNvSpPr txBox="1"/>
          <p:nvPr/>
        </p:nvSpPr>
        <p:spPr>
          <a:xfrm>
            <a:off x="7928245" y="4086309"/>
            <a:ext cx="346425" cy="1306818"/>
          </a:xfrm>
          <a:prstGeom prst="rect">
            <a:avLst/>
          </a:prstGeom>
        </p:spPr>
        <p:txBody>
          <a:bodyPr vert="horz" wrap="square" lIns="0" tIns="37261" rIns="0" bIns="0" rtlCol="0">
            <a:spAutoFit/>
          </a:bodyPr>
          <a:lstStyle/>
          <a:p>
            <a:pPr marL="60423">
              <a:spcBef>
                <a:spcPts val="293"/>
              </a:spcBef>
            </a:pPr>
            <a:r>
              <a:rPr sz="1269" spc="262" dirty="0">
                <a:latin typeface="Sitka Banner"/>
                <a:cs typeface="Sitka Banner"/>
              </a:rPr>
              <a:t> </a:t>
            </a:r>
            <a:r>
              <a:rPr sz="1784" baseline="-48148" dirty="0">
                <a:latin typeface="Microsoft Sans Serif"/>
                <a:cs typeface="Microsoft Sans Serif"/>
              </a:rPr>
              <a:t>7</a:t>
            </a:r>
            <a:r>
              <a:rPr sz="1269" spc="262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  <a:p>
            <a:pPr>
              <a:spcBef>
                <a:spcPts val="48"/>
              </a:spcBef>
            </a:pPr>
            <a:endParaRPr sz="5709">
              <a:latin typeface="Sitka Banner"/>
              <a:cs typeface="Sitka Banner"/>
            </a:endParaRPr>
          </a:p>
          <a:p>
            <a:pPr marL="92647"/>
            <a:r>
              <a:rPr sz="1189" i="1" spc="-309" dirty="0">
                <a:latin typeface="Arial"/>
                <a:cs typeface="Arial"/>
              </a:rPr>
              <a:t>y</a:t>
            </a:r>
            <a:r>
              <a:rPr sz="1269" spc="-309" dirty="0">
                <a:latin typeface="Tahoma"/>
                <a:cs typeface="Tahoma"/>
              </a:rPr>
              <a:t>ˆ</a:t>
            </a:r>
            <a:endParaRPr sz="1269">
              <a:latin typeface="Tahoma"/>
              <a:cs typeface="Tahoma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710726" y="2377811"/>
            <a:ext cx="3190583" cy="2986661"/>
            <a:chOff x="2970375" y="959592"/>
            <a:chExt cx="2011840" cy="1883256"/>
          </a:xfrm>
        </p:grpSpPr>
        <p:pic>
          <p:nvPicPr>
            <p:cNvPr id="116" name="object 1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0375" y="959592"/>
              <a:ext cx="203238" cy="20321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430464" y="965762"/>
              <a:ext cx="352425" cy="192405"/>
            </a:xfrm>
            <a:custGeom>
              <a:avLst/>
              <a:gdLst/>
              <a:ahLst/>
              <a:cxnLst/>
              <a:rect l="l" t="t" r="r" b="b"/>
              <a:pathLst>
                <a:path w="352425" h="192405">
                  <a:moveTo>
                    <a:pt x="351805" y="0"/>
                  </a:moveTo>
                  <a:lnTo>
                    <a:pt x="0" y="192380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427434" y="1135352"/>
              <a:ext cx="24130" cy="32384"/>
            </a:xfrm>
            <a:custGeom>
              <a:avLst/>
              <a:gdLst/>
              <a:ahLst/>
              <a:cxnLst/>
              <a:rect l="l" t="t" r="r" b="b"/>
              <a:pathLst>
                <a:path w="24129" h="32384">
                  <a:moveTo>
                    <a:pt x="23990" y="32324"/>
                  </a:moveTo>
                  <a:lnTo>
                    <a:pt x="19665" y="26815"/>
                  </a:lnTo>
                  <a:lnTo>
                    <a:pt x="3582" y="23800"/>
                  </a:lnTo>
                  <a:lnTo>
                    <a:pt x="0" y="24447"/>
                  </a:lnTo>
                  <a:lnTo>
                    <a:pt x="2477" y="21780"/>
                  </a:lnTo>
                  <a:lnTo>
                    <a:pt x="8617" y="6613"/>
                  </a:lnTo>
                  <a:lnTo>
                    <a:pt x="6313" y="0"/>
                  </a:lnTo>
                </a:path>
              </a:pathLst>
            </a:custGeom>
            <a:ln w="5667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7331" y="1336575"/>
              <a:ext cx="182666" cy="18261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7370" y="1333583"/>
              <a:ext cx="206601" cy="18716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617797" y="1696505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3442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599376" y="1746130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80">
                  <a:moveTo>
                    <a:pt x="36843" y="0"/>
                  </a:moveTo>
                  <a:lnTo>
                    <a:pt x="29935" y="1151"/>
                  </a:lnTo>
                  <a:lnTo>
                    <a:pt x="19573" y="13816"/>
                  </a:lnTo>
                  <a:lnTo>
                    <a:pt x="18421" y="17270"/>
                  </a:lnTo>
                  <a:lnTo>
                    <a:pt x="17270" y="13816"/>
                  </a:lnTo>
                  <a:lnTo>
                    <a:pt x="6908" y="1151"/>
                  </a:lnTo>
                  <a:lnTo>
                    <a:pt x="0" y="0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7031" y="1948279"/>
              <a:ext cx="179352" cy="17930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3757" y="1954679"/>
              <a:ext cx="192351" cy="17445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0104" y="2301352"/>
              <a:ext cx="182666" cy="18261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0144" y="2298359"/>
              <a:ext cx="206601" cy="18716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330570" y="2661281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3442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312149" y="2710907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80">
                  <a:moveTo>
                    <a:pt x="36843" y="0"/>
                  </a:moveTo>
                  <a:lnTo>
                    <a:pt x="29935" y="1151"/>
                  </a:lnTo>
                  <a:lnTo>
                    <a:pt x="19573" y="13816"/>
                  </a:lnTo>
                  <a:lnTo>
                    <a:pt x="18421" y="17270"/>
                  </a:lnTo>
                  <a:lnTo>
                    <a:pt x="17270" y="13816"/>
                  </a:lnTo>
                  <a:lnTo>
                    <a:pt x="6908" y="1151"/>
                  </a:lnTo>
                  <a:lnTo>
                    <a:pt x="0" y="0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43889" y="2823805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5">
                  <a:moveTo>
                    <a:pt x="0" y="0"/>
                  </a:moveTo>
                  <a:lnTo>
                    <a:pt x="334362" y="0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964435" y="2805383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79" h="37464">
                  <a:moveTo>
                    <a:pt x="0" y="0"/>
                  </a:moveTo>
                  <a:lnTo>
                    <a:pt x="1151" y="6908"/>
                  </a:lnTo>
                  <a:lnTo>
                    <a:pt x="13816" y="17270"/>
                  </a:lnTo>
                  <a:lnTo>
                    <a:pt x="17270" y="18421"/>
                  </a:lnTo>
                  <a:lnTo>
                    <a:pt x="13816" y="19573"/>
                  </a:lnTo>
                  <a:lnTo>
                    <a:pt x="1151" y="29935"/>
                  </a:lnTo>
                  <a:lnTo>
                    <a:pt x="0" y="36843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3955402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7072" y="303198"/>
            <a:ext cx="8697913" cy="455292"/>
          </a:xfrm>
          <a:prstGeom prst="rect">
            <a:avLst/>
          </a:prstGeom>
        </p:spPr>
        <p:txBody>
          <a:bodyPr vert="horz" wrap="square" lIns="0" tIns="24169" rIns="0" bIns="0" rtlCol="0" anchor="ctr">
            <a:spAutoFit/>
          </a:bodyPr>
          <a:lstStyle/>
          <a:p>
            <a:pPr marL="20141">
              <a:spcBef>
                <a:spcPts val="190"/>
              </a:spcBef>
            </a:pPr>
            <a:r>
              <a:rPr sz="2800" dirty="0"/>
              <a:t>Computation  Graph  for  Forward  Pass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428" y="2061357"/>
            <a:ext cx="309013" cy="3090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60734" y="2083505"/>
            <a:ext cx="116818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i="1" dirty="0"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4592" y="1961635"/>
            <a:ext cx="2017118" cy="508559"/>
            <a:chOff x="1352284" y="697169"/>
            <a:chExt cx="1271905" cy="320675"/>
          </a:xfrm>
        </p:grpSpPr>
        <p:sp>
          <p:nvSpPr>
            <p:cNvPr id="6" name="object 6"/>
            <p:cNvSpPr/>
            <p:nvPr/>
          </p:nvSpPr>
          <p:spPr>
            <a:xfrm>
              <a:off x="1352284" y="697169"/>
              <a:ext cx="229235" cy="320675"/>
            </a:xfrm>
            <a:custGeom>
              <a:avLst/>
              <a:gdLst/>
              <a:ahLst/>
              <a:cxnLst/>
              <a:rect l="l" t="t" r="r" b="b"/>
              <a:pathLst>
                <a:path w="229234" h="320675">
                  <a:moveTo>
                    <a:pt x="229132" y="0"/>
                  </a:moveTo>
                  <a:lnTo>
                    <a:pt x="0" y="0"/>
                  </a:lnTo>
                  <a:lnTo>
                    <a:pt x="0" y="320612"/>
                  </a:lnTo>
                  <a:lnTo>
                    <a:pt x="229132" y="320612"/>
                  </a:lnTo>
                  <a:lnTo>
                    <a:pt x="22913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27582" y="710195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40">
                  <a:moveTo>
                    <a:pt x="147280" y="0"/>
                  </a:move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2"/>
                  </a:lnTo>
                  <a:lnTo>
                    <a:pt x="28416" y="234262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2" y="287052"/>
                  </a:lnTo>
                  <a:lnTo>
                    <a:pt x="234262" y="266144"/>
                  </a:lnTo>
                  <a:lnTo>
                    <a:pt x="266144" y="234262"/>
                  </a:lnTo>
                  <a:lnTo>
                    <a:pt x="287052" y="193832"/>
                  </a:lnTo>
                  <a:lnTo>
                    <a:pt x="294561" y="147280"/>
                  </a:lnTo>
                  <a:lnTo>
                    <a:pt x="287052" y="100728"/>
                  </a:lnTo>
                  <a:lnTo>
                    <a:pt x="266144" y="60298"/>
                  </a:lnTo>
                  <a:lnTo>
                    <a:pt x="234262" y="28416"/>
                  </a:lnTo>
                  <a:lnTo>
                    <a:pt x="193832" y="7508"/>
                  </a:lnTo>
                  <a:lnTo>
                    <a:pt x="147280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7582" y="710195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40">
                  <a:moveTo>
                    <a:pt x="294561" y="147280"/>
                  </a:moveTo>
                  <a:lnTo>
                    <a:pt x="287052" y="100728"/>
                  </a:lnTo>
                  <a:lnTo>
                    <a:pt x="266144" y="60298"/>
                  </a:lnTo>
                  <a:lnTo>
                    <a:pt x="234262" y="28416"/>
                  </a:lnTo>
                  <a:lnTo>
                    <a:pt x="193832" y="7508"/>
                  </a:lnTo>
                  <a:lnTo>
                    <a:pt x="147280" y="0"/>
                  </a:ln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2"/>
                  </a:lnTo>
                  <a:lnTo>
                    <a:pt x="28416" y="234262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2" y="287052"/>
                  </a:lnTo>
                  <a:lnTo>
                    <a:pt x="234262" y="266144"/>
                  </a:lnTo>
                  <a:lnTo>
                    <a:pt x="266144" y="234262"/>
                  </a:lnTo>
                  <a:lnTo>
                    <a:pt x="287052" y="193832"/>
                  </a:lnTo>
                  <a:lnTo>
                    <a:pt x="294561" y="14728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16103" y="2055575"/>
            <a:ext cx="410874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W</a:t>
            </a:r>
            <a:r>
              <a:rPr sz="1784" i="1" spc="-262" baseline="-22222" dirty="0">
                <a:latin typeface="Arial"/>
                <a:cs typeface="Arial"/>
              </a:rPr>
              <a:t> </a:t>
            </a:r>
            <a:r>
              <a:rPr sz="872" spc="-16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1</a:t>
            </a:r>
            <a:r>
              <a:rPr sz="872" spc="-16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30279" y="1961635"/>
            <a:ext cx="589123" cy="508559"/>
          </a:xfrm>
          <a:custGeom>
            <a:avLst/>
            <a:gdLst/>
            <a:ahLst/>
            <a:cxnLst/>
            <a:rect l="l" t="t" r="r" b="b"/>
            <a:pathLst>
              <a:path w="371475" h="320675">
                <a:moveTo>
                  <a:pt x="370884" y="0"/>
                </a:moveTo>
                <a:lnTo>
                  <a:pt x="0" y="0"/>
                </a:lnTo>
                <a:lnTo>
                  <a:pt x="0" y="320612"/>
                </a:lnTo>
                <a:lnTo>
                  <a:pt x="370884" y="320612"/>
                </a:lnTo>
                <a:lnTo>
                  <a:pt x="370884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63970" y="1982923"/>
            <a:ext cx="2436050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  <a:tabLst>
                <a:tab pos="2104727" algn="l"/>
              </a:tabLst>
            </a:pPr>
            <a:r>
              <a:rPr sz="1189" dirty="0">
                <a:latin typeface="Microsoft Sans Serif"/>
                <a:cs typeface="Microsoft Sans Serif"/>
              </a:rPr>
              <a:t>1	4  </a:t>
            </a:r>
            <a:r>
              <a:rPr sz="1189" spc="24" dirty="0">
                <a:latin typeface="Microsoft Sans Serif"/>
                <a:cs typeface="Microsoft Sans Serif"/>
              </a:rPr>
              <a:t> </a:t>
            </a:r>
            <a:r>
              <a:rPr sz="1189" dirty="0">
                <a:latin typeface="Microsoft Sans Serif"/>
                <a:cs typeface="Microsoft Sans Serif"/>
              </a:rPr>
              <a:t>5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3970" y="2186592"/>
            <a:ext cx="2436050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  <a:tabLst>
                <a:tab pos="2104727" algn="l"/>
              </a:tabLst>
            </a:pPr>
            <a:r>
              <a:rPr sz="1189" dirty="0">
                <a:latin typeface="Microsoft Sans Serif"/>
                <a:cs typeface="Microsoft Sans Serif"/>
              </a:rPr>
              <a:t>0	3  </a:t>
            </a:r>
            <a:r>
              <a:rPr sz="1189" spc="24" dirty="0">
                <a:latin typeface="Microsoft Sans Serif"/>
                <a:cs typeface="Microsoft Sans Serif"/>
              </a:rPr>
              <a:t> </a:t>
            </a:r>
            <a:r>
              <a:rPr sz="1189" dirty="0">
                <a:latin typeface="Microsoft Sans Serif"/>
                <a:cs typeface="Microsoft Sans Serif"/>
              </a:rPr>
              <a:t>6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5006" y="1831650"/>
            <a:ext cx="2613291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 marL="20141">
              <a:spcBef>
                <a:spcPts val="1483"/>
              </a:spcBef>
              <a:tabLst>
                <a:tab pos="2104727" algn="l"/>
                <a:tab pos="2503518" algn="l"/>
              </a:tabLst>
            </a:pPr>
            <a:r>
              <a:rPr sz="1269" spc="403" dirty="0">
                <a:latin typeface="Sitka Banner"/>
                <a:cs typeface="Sitka Banner"/>
              </a:rPr>
              <a:t>  </a:t>
            </a:r>
            <a:r>
              <a:rPr sz="1269" spc="87" dirty="0">
                <a:latin typeface="Sitka Banner"/>
                <a:cs typeface="Sitka Banner"/>
              </a:rPr>
              <a:t> </a:t>
            </a:r>
            <a:r>
              <a:rPr sz="1269" spc="403" dirty="0">
                <a:latin typeface="Sitka Banner"/>
                <a:cs typeface="Sitka Banner"/>
              </a:rPr>
              <a:t> </a:t>
            </a:r>
            <a:r>
              <a:rPr sz="1269" dirty="0">
                <a:latin typeface="Sitka Banner"/>
                <a:cs typeface="Sitka Banner"/>
              </a:rPr>
              <a:t>	</a:t>
            </a:r>
            <a:r>
              <a:rPr sz="1269" spc="403" dirty="0">
                <a:latin typeface="Sitka Banner"/>
                <a:cs typeface="Sitka Banner"/>
              </a:rPr>
              <a:t> </a:t>
            </a:r>
            <a:r>
              <a:rPr sz="1269" dirty="0">
                <a:latin typeface="Sitka Banner"/>
                <a:cs typeface="Sitka Banner"/>
              </a:rPr>
              <a:t>	</a:t>
            </a:r>
            <a:r>
              <a:rPr sz="1269" spc="403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0684" y="2641962"/>
            <a:ext cx="1121852" cy="229884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34240" rIns="0" bIns="0" rtlCol="0">
            <a:spAutoFit/>
          </a:bodyPr>
          <a:lstStyle/>
          <a:p>
            <a:pPr marL="50352">
              <a:spcBef>
                <a:spcPts val="270"/>
              </a:spcBef>
            </a:pP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15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89" i="1" spc="-17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spc="34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189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29516" y="2548113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4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29516" y="2751782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3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0554" y="2396839"/>
            <a:ext cx="303122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 marL="20141">
              <a:spcBef>
                <a:spcPts val="1483"/>
              </a:spcBef>
            </a:pPr>
            <a:r>
              <a:rPr sz="1269" spc="403" dirty="0">
                <a:solidFill>
                  <a:srgbClr val="0000FF"/>
                </a:solidFill>
                <a:latin typeface="Sitka Banner"/>
                <a:cs typeface="Sitka Banner"/>
              </a:rPr>
              <a:t>  </a:t>
            </a:r>
            <a:r>
              <a:rPr sz="1269" spc="87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r>
              <a:rPr sz="1269" spc="403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83773" y="2574745"/>
            <a:ext cx="412890" cy="412890"/>
            <a:chOff x="2701157" y="1083770"/>
            <a:chExt cx="260350" cy="260350"/>
          </a:xfrm>
        </p:grpSpPr>
        <p:sp>
          <p:nvSpPr>
            <p:cNvPr id="19" name="object 19"/>
            <p:cNvSpPr/>
            <p:nvPr/>
          </p:nvSpPr>
          <p:spPr>
            <a:xfrm>
              <a:off x="2703062" y="108567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128187" y="0"/>
                  </a:move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03062" y="108567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40">
                  <a:moveTo>
                    <a:pt x="256374" y="128187"/>
                  </a:move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18990" y="2619522"/>
            <a:ext cx="335346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b</a:t>
            </a:r>
            <a:r>
              <a:rPr sz="872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1</a:t>
            </a:r>
            <a:r>
              <a:rPr sz="872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2325" y="2526830"/>
            <a:ext cx="495468" cy="508559"/>
          </a:xfrm>
          <a:custGeom>
            <a:avLst/>
            <a:gdLst/>
            <a:ahLst/>
            <a:cxnLst/>
            <a:rect l="l" t="t" r="r" b="b"/>
            <a:pathLst>
              <a:path w="312420" h="320675">
                <a:moveTo>
                  <a:pt x="311797" y="0"/>
                </a:moveTo>
                <a:lnTo>
                  <a:pt x="0" y="0"/>
                </a:lnTo>
                <a:lnTo>
                  <a:pt x="0" y="320612"/>
                </a:lnTo>
                <a:lnTo>
                  <a:pt x="311797" y="320612"/>
                </a:lnTo>
                <a:lnTo>
                  <a:pt x="311797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81807" y="2531256"/>
            <a:ext cx="235649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>
              <a:spcBef>
                <a:spcPts val="214"/>
              </a:spcBef>
            </a:pP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81807" y="2734925"/>
            <a:ext cx="235649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>
              <a:spcBef>
                <a:spcPts val="214"/>
              </a:spcBef>
            </a:pP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2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92859" y="2396839"/>
            <a:ext cx="413897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>
              <a:spcBef>
                <a:spcPts val="1483"/>
              </a:spcBef>
              <a:tabLst>
                <a:tab pos="304128" algn="l"/>
              </a:tabLst>
            </a:pPr>
            <a:r>
              <a:rPr sz="1269" spc="403" dirty="0">
                <a:latin typeface="Sitka Banner"/>
                <a:cs typeface="Sitka Banner"/>
              </a:rPr>
              <a:t> 	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13762" y="3207158"/>
            <a:ext cx="1286001" cy="229884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34240" rIns="0" bIns="0" rtlCol="0">
            <a:spAutoFit/>
          </a:bodyPr>
          <a:lstStyle/>
          <a:p>
            <a:pPr marL="50352">
              <a:spcBef>
                <a:spcPts val="270"/>
              </a:spcBef>
            </a:pPr>
            <a:r>
              <a:rPr sz="1189" i="1" spc="79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8" spc="-201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269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spc="3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1308" baseline="30303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5227" y="3113300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3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95227" y="3316970"/>
            <a:ext cx="124874" cy="203337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20141">
              <a:spcBef>
                <a:spcPts val="159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1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06265" y="2962026"/>
            <a:ext cx="303122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 marL="20141">
              <a:spcBef>
                <a:spcPts val="1483"/>
              </a:spcBef>
            </a:pPr>
            <a:r>
              <a:rPr sz="1269" spc="403" dirty="0">
                <a:solidFill>
                  <a:srgbClr val="0000FF"/>
                </a:solidFill>
                <a:latin typeface="Sitka Banner"/>
                <a:cs typeface="Sitka Banner"/>
              </a:rPr>
              <a:t>  </a:t>
            </a:r>
            <a:r>
              <a:rPr sz="1269" spc="87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r>
              <a:rPr sz="1269" spc="403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2240" y="3801382"/>
            <a:ext cx="988922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spc="-1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-8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95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3" i="1" spc="24" baseline="-20833" dirty="0">
                <a:solidFill>
                  <a:srgbClr val="FFFFFF"/>
                </a:solidFill>
                <a:latin typeface="Verdana"/>
                <a:cs typeface="Verdana"/>
              </a:rPr>
              <a:t>σ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784" i="1" spc="24" baseline="-22222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903" baseline="-20833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87787" y="3695919"/>
            <a:ext cx="33937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0</a:t>
            </a:r>
            <a:r>
              <a:rPr sz="1269" i="1" spc="-103" dirty="0">
                <a:solidFill>
                  <a:srgbClr val="0000FF"/>
                </a:solidFill>
                <a:latin typeface="Verdana"/>
                <a:cs typeface="Verdana"/>
              </a:rPr>
              <a:t>.</a:t>
            </a: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95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7787" y="3899574"/>
            <a:ext cx="339375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0</a:t>
            </a:r>
            <a:r>
              <a:rPr sz="1269" i="1" spc="-103" dirty="0">
                <a:solidFill>
                  <a:srgbClr val="0000FF"/>
                </a:solidFill>
                <a:latin typeface="Verdana"/>
                <a:cs typeface="Verdana"/>
              </a:rPr>
              <a:t>.</a:t>
            </a:r>
            <a:r>
              <a:rPr sz="1189" dirty="0">
                <a:solidFill>
                  <a:srgbClr val="0000FF"/>
                </a:solidFill>
                <a:latin typeface="Microsoft Sans Serif"/>
                <a:cs typeface="Microsoft Sans Serif"/>
              </a:rPr>
              <a:t>73</a:t>
            </a:r>
            <a:endParaRPr sz="1189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98823" y="3561488"/>
            <a:ext cx="517623" cy="385467"/>
          </a:xfrm>
          <a:prstGeom prst="rect">
            <a:avLst/>
          </a:prstGeom>
        </p:spPr>
        <p:txBody>
          <a:bodyPr vert="horz" wrap="square" lIns="0" tIns="188318" rIns="0" bIns="0" rtlCol="0">
            <a:spAutoFit/>
          </a:bodyPr>
          <a:lstStyle/>
          <a:p>
            <a:pPr marL="20141">
              <a:spcBef>
                <a:spcPts val="1483"/>
              </a:spcBef>
              <a:tabLst>
                <a:tab pos="407854" algn="l"/>
              </a:tabLst>
            </a:pPr>
            <a:r>
              <a:rPr sz="1269" spc="403" dirty="0">
                <a:solidFill>
                  <a:srgbClr val="0000FF"/>
                </a:solidFill>
                <a:latin typeface="Sitka Banner"/>
                <a:cs typeface="Sitka Banner"/>
              </a:rPr>
              <a:t> 	 </a:t>
            </a:r>
            <a:endParaRPr sz="1269">
              <a:latin typeface="Sitka Banner"/>
              <a:cs typeface="Sitka Banner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18687" y="3709139"/>
            <a:ext cx="473313" cy="473313"/>
            <a:chOff x="3038450" y="1799068"/>
            <a:chExt cx="298450" cy="298450"/>
          </a:xfrm>
        </p:grpSpPr>
        <p:sp>
          <p:nvSpPr>
            <p:cNvPr id="35" name="object 35"/>
            <p:cNvSpPr/>
            <p:nvPr/>
          </p:nvSpPr>
          <p:spPr>
            <a:xfrm>
              <a:off x="3040355" y="180097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147280" y="0"/>
                  </a:move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3"/>
                  </a:lnTo>
                  <a:lnTo>
                    <a:pt x="28416" y="234263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3"/>
                  </a:lnTo>
                  <a:lnTo>
                    <a:pt x="287052" y="193833"/>
                  </a:lnTo>
                  <a:lnTo>
                    <a:pt x="294561" y="147280"/>
                  </a:ln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40355" y="1800973"/>
              <a:ext cx="294640" cy="294640"/>
            </a:xfrm>
            <a:custGeom>
              <a:avLst/>
              <a:gdLst/>
              <a:ahLst/>
              <a:cxnLst/>
              <a:rect l="l" t="t" r="r" b="b"/>
              <a:pathLst>
                <a:path w="294639" h="294639">
                  <a:moveTo>
                    <a:pt x="294561" y="147280"/>
                  </a:moveTo>
                  <a:lnTo>
                    <a:pt x="287052" y="100728"/>
                  </a:lnTo>
                  <a:lnTo>
                    <a:pt x="266144" y="60298"/>
                  </a:lnTo>
                  <a:lnTo>
                    <a:pt x="234263" y="28416"/>
                  </a:lnTo>
                  <a:lnTo>
                    <a:pt x="193833" y="7508"/>
                  </a:lnTo>
                  <a:lnTo>
                    <a:pt x="147280" y="0"/>
                  </a:lnTo>
                  <a:lnTo>
                    <a:pt x="100728" y="7508"/>
                  </a:lnTo>
                  <a:lnTo>
                    <a:pt x="60298" y="28416"/>
                  </a:lnTo>
                  <a:lnTo>
                    <a:pt x="28416" y="60298"/>
                  </a:lnTo>
                  <a:lnTo>
                    <a:pt x="7508" y="100728"/>
                  </a:lnTo>
                  <a:lnTo>
                    <a:pt x="0" y="147280"/>
                  </a:lnTo>
                  <a:lnTo>
                    <a:pt x="7508" y="193833"/>
                  </a:lnTo>
                  <a:lnTo>
                    <a:pt x="28416" y="234263"/>
                  </a:lnTo>
                  <a:lnTo>
                    <a:pt x="60298" y="266144"/>
                  </a:lnTo>
                  <a:lnTo>
                    <a:pt x="100728" y="287052"/>
                  </a:lnTo>
                  <a:lnTo>
                    <a:pt x="147280" y="294561"/>
                  </a:lnTo>
                  <a:lnTo>
                    <a:pt x="193833" y="287052"/>
                  </a:lnTo>
                  <a:lnTo>
                    <a:pt x="234263" y="266144"/>
                  </a:lnTo>
                  <a:lnTo>
                    <a:pt x="266144" y="234263"/>
                  </a:lnTo>
                  <a:lnTo>
                    <a:pt x="287052" y="193833"/>
                  </a:lnTo>
                  <a:lnTo>
                    <a:pt x="294561" y="14728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46479" y="3785425"/>
            <a:ext cx="410874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W</a:t>
            </a:r>
            <a:r>
              <a:rPr sz="1784" i="1" spc="-262" baseline="-22222" dirty="0">
                <a:latin typeface="Arial"/>
                <a:cs typeface="Arial"/>
              </a:rPr>
              <a:t> </a:t>
            </a:r>
            <a:r>
              <a:rPr sz="872" spc="-16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2</a:t>
            </a:r>
            <a:r>
              <a:rPr sz="872" spc="-16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48123" y="3793338"/>
            <a:ext cx="813695" cy="305136"/>
          </a:xfrm>
          <a:custGeom>
            <a:avLst/>
            <a:gdLst/>
            <a:ahLst/>
            <a:cxnLst/>
            <a:rect l="l" t="t" r="r" b="b"/>
            <a:pathLst>
              <a:path w="513079" h="192405">
                <a:moveTo>
                  <a:pt x="512595" y="0"/>
                </a:moveTo>
                <a:lnTo>
                  <a:pt x="0" y="0"/>
                </a:lnTo>
                <a:lnTo>
                  <a:pt x="0" y="192186"/>
                </a:lnTo>
                <a:lnTo>
                  <a:pt x="512595" y="192186"/>
                </a:lnTo>
                <a:lnTo>
                  <a:pt x="512595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438215" y="3797752"/>
            <a:ext cx="832829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60423">
              <a:spcBef>
                <a:spcPts val="214"/>
              </a:spcBef>
            </a:pPr>
            <a:r>
              <a:rPr sz="1903" spc="392" baseline="45138" dirty="0">
                <a:latin typeface="Sitka Banner"/>
                <a:cs typeface="Sitka Banner"/>
              </a:rPr>
              <a:t> </a:t>
            </a: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3</a:t>
            </a:r>
            <a:r>
              <a:rPr sz="1189" spc="460" dirty="0">
                <a:latin typeface="Microsoft Sans Serif"/>
                <a:cs typeface="Microsoft Sans Serif"/>
              </a:rPr>
              <a:t> </a:t>
            </a:r>
            <a:r>
              <a:rPr sz="1269" spc="-95" dirty="0">
                <a:latin typeface="Lucida Sans Unicode"/>
                <a:cs typeface="Lucida Sans Unicode"/>
              </a:rPr>
              <a:t>−</a:t>
            </a:r>
            <a:r>
              <a:rPr sz="1189" spc="-95" dirty="0">
                <a:latin typeface="Microsoft Sans Serif"/>
                <a:cs typeface="Microsoft Sans Serif"/>
              </a:rPr>
              <a:t>2</a:t>
            </a:r>
            <a:r>
              <a:rPr sz="1903" spc="249" baseline="45138" dirty="0">
                <a:latin typeface="Sitka Banner"/>
                <a:cs typeface="Sitka Banner"/>
              </a:rPr>
              <a:t> </a:t>
            </a:r>
            <a:endParaRPr sz="1903" baseline="45138">
              <a:latin typeface="Sitka Banner"/>
              <a:cs typeface="Sitka Banner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97377" y="4371831"/>
            <a:ext cx="1248740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784" i="1" spc="225" baseline="-2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48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784" i="1" spc="-262" baseline="-222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2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784" i="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872" spc="-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77447" y="4362942"/>
            <a:ext cx="691842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60423">
              <a:spcBef>
                <a:spcPts val="214"/>
              </a:spcBef>
            </a:pPr>
            <a:r>
              <a:rPr sz="1903" spc="392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r>
              <a:rPr sz="1269" spc="-63" dirty="0">
                <a:solidFill>
                  <a:srgbClr val="0000FF"/>
                </a:solidFill>
                <a:latin typeface="Lucida Sans Unicode"/>
                <a:cs typeface="Lucida Sans Unicode"/>
              </a:rPr>
              <a:t>−</a:t>
            </a:r>
            <a:r>
              <a:rPr sz="1189" spc="-63" dirty="0">
                <a:solidFill>
                  <a:srgbClr val="0000FF"/>
                </a:solidFill>
                <a:latin typeface="Microsoft Sans Serif"/>
                <a:cs typeface="Microsoft Sans Serif"/>
              </a:rPr>
              <a:t>4</a:t>
            </a:r>
            <a:r>
              <a:rPr sz="1269" i="1" spc="-63" dirty="0">
                <a:solidFill>
                  <a:srgbClr val="0000FF"/>
                </a:solidFill>
                <a:latin typeface="Verdana"/>
                <a:cs typeface="Verdana"/>
              </a:rPr>
              <a:t>.</a:t>
            </a:r>
            <a:r>
              <a:rPr sz="1189" spc="-63" dirty="0">
                <a:solidFill>
                  <a:srgbClr val="0000FF"/>
                </a:solidFill>
                <a:latin typeface="Microsoft Sans Serif"/>
                <a:cs typeface="Microsoft Sans Serif"/>
              </a:rPr>
              <a:t>31</a:t>
            </a:r>
            <a:r>
              <a:rPr sz="1903" spc="297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endParaRPr sz="1903" baseline="45138">
              <a:latin typeface="Sitka Banner"/>
              <a:cs typeface="Sitka Banner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414162" y="4304614"/>
            <a:ext cx="412890" cy="412890"/>
            <a:chOff x="3413930" y="2174548"/>
            <a:chExt cx="260350" cy="260350"/>
          </a:xfrm>
        </p:grpSpPr>
        <p:sp>
          <p:nvSpPr>
            <p:cNvPr id="43" name="object 43"/>
            <p:cNvSpPr/>
            <p:nvPr/>
          </p:nvSpPr>
          <p:spPr>
            <a:xfrm>
              <a:off x="3415835" y="2176453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39">
                  <a:moveTo>
                    <a:pt x="128187" y="0"/>
                  </a:move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close/>
                </a:path>
              </a:pathLst>
            </a:custGeom>
            <a:solidFill>
              <a:srgbClr val="F2E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15835" y="2176453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39" h="256539">
                  <a:moveTo>
                    <a:pt x="256374" y="128187"/>
                  </a:moveTo>
                  <a:lnTo>
                    <a:pt x="246300" y="78290"/>
                  </a:lnTo>
                  <a:lnTo>
                    <a:pt x="218829" y="37544"/>
                  </a:lnTo>
                  <a:lnTo>
                    <a:pt x="178083" y="10073"/>
                  </a:lnTo>
                  <a:lnTo>
                    <a:pt x="128187" y="0"/>
                  </a:lnTo>
                  <a:lnTo>
                    <a:pt x="78290" y="10073"/>
                  </a:lnTo>
                  <a:lnTo>
                    <a:pt x="37544" y="37544"/>
                  </a:lnTo>
                  <a:lnTo>
                    <a:pt x="10073" y="78290"/>
                  </a:lnTo>
                  <a:lnTo>
                    <a:pt x="0" y="128187"/>
                  </a:lnTo>
                  <a:lnTo>
                    <a:pt x="10073" y="178083"/>
                  </a:lnTo>
                  <a:lnTo>
                    <a:pt x="37544" y="218829"/>
                  </a:lnTo>
                  <a:lnTo>
                    <a:pt x="78290" y="246300"/>
                  </a:lnTo>
                  <a:lnTo>
                    <a:pt x="128187" y="256374"/>
                  </a:lnTo>
                  <a:lnTo>
                    <a:pt x="178083" y="246300"/>
                  </a:lnTo>
                  <a:lnTo>
                    <a:pt x="218829" y="218829"/>
                  </a:lnTo>
                  <a:lnTo>
                    <a:pt x="246300" y="178083"/>
                  </a:lnTo>
                  <a:lnTo>
                    <a:pt x="256374" y="128187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449366" y="4349358"/>
            <a:ext cx="335346" cy="203401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60423">
              <a:spcBef>
                <a:spcPts val="159"/>
              </a:spcBef>
            </a:pPr>
            <a:r>
              <a:rPr sz="1784" i="1" baseline="-22222" dirty="0">
                <a:latin typeface="Arial"/>
                <a:cs typeface="Arial"/>
              </a:rPr>
              <a:t>b</a:t>
            </a:r>
            <a:r>
              <a:rPr sz="872" dirty="0">
                <a:latin typeface="Lucida Sans Unicode"/>
                <a:cs typeface="Lucida Sans Unicode"/>
              </a:rPr>
              <a:t>[</a:t>
            </a:r>
            <a:r>
              <a:rPr sz="793" dirty="0">
                <a:latin typeface="Microsoft Sans Serif"/>
                <a:cs typeface="Microsoft Sans Serif"/>
              </a:rPr>
              <a:t>2</a:t>
            </a:r>
            <a:r>
              <a:rPr sz="872" dirty="0">
                <a:latin typeface="Lucida Sans Unicode"/>
                <a:cs typeface="Lucida Sans Unicode"/>
              </a:rPr>
              <a:t>]</a:t>
            </a:r>
            <a:endParaRPr sz="872">
              <a:latin typeface="Lucida Sans Unicode"/>
              <a:cs typeface="Lucida Sans Unicode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56992" y="4358533"/>
            <a:ext cx="326284" cy="305136"/>
          </a:xfrm>
          <a:custGeom>
            <a:avLst/>
            <a:gdLst/>
            <a:ahLst/>
            <a:cxnLst/>
            <a:rect l="l" t="t" r="r" b="b"/>
            <a:pathLst>
              <a:path w="205739" h="192405">
                <a:moveTo>
                  <a:pt x="205514" y="0"/>
                </a:moveTo>
                <a:lnTo>
                  <a:pt x="0" y="0"/>
                </a:lnTo>
                <a:lnTo>
                  <a:pt x="0" y="192186"/>
                </a:lnTo>
                <a:lnTo>
                  <a:pt x="205514" y="192186"/>
                </a:lnTo>
                <a:lnTo>
                  <a:pt x="205514" y="0"/>
                </a:lnTo>
                <a:close/>
              </a:path>
            </a:pathLst>
          </a:custGeom>
          <a:solidFill>
            <a:srgbClr val="F2E5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344152" y="4937026"/>
            <a:ext cx="1286001" cy="229884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34240" rIns="0" bIns="0" rtlCol="0">
            <a:spAutoFit/>
          </a:bodyPr>
          <a:lstStyle/>
          <a:p>
            <a:pPr marL="50352">
              <a:spcBef>
                <a:spcPts val="270"/>
              </a:spcBef>
            </a:pPr>
            <a:r>
              <a:rPr sz="1189" i="1" spc="79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308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308" spc="-201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269" spc="-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dirty="0">
                <a:solidFill>
                  <a:srgbClr val="FFFFFF"/>
                </a:solidFill>
                <a:latin typeface="Arial"/>
                <a:cs typeface="Arial"/>
              </a:rPr>
              <a:t>prod</a:t>
            </a:r>
            <a:r>
              <a:rPr sz="1189" i="1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69" spc="79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269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89" i="1" spc="3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1189" baseline="33333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308" spc="-24" baseline="30303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endParaRPr sz="1308" baseline="30303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08538" y="4928115"/>
            <a:ext cx="560926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60423">
              <a:spcBef>
                <a:spcPts val="214"/>
              </a:spcBef>
            </a:pPr>
            <a:r>
              <a:rPr sz="1903" spc="392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r>
              <a:rPr sz="1189" spc="-24" dirty="0">
                <a:solidFill>
                  <a:srgbClr val="0000FF"/>
                </a:solidFill>
                <a:latin typeface="Microsoft Sans Serif"/>
                <a:cs typeface="Microsoft Sans Serif"/>
              </a:rPr>
              <a:t>2</a:t>
            </a:r>
            <a:r>
              <a:rPr sz="1269" i="1" spc="-24" dirty="0">
                <a:solidFill>
                  <a:srgbClr val="0000FF"/>
                </a:solidFill>
                <a:latin typeface="Verdana"/>
                <a:cs typeface="Verdana"/>
              </a:rPr>
              <a:t>.</a:t>
            </a:r>
            <a:r>
              <a:rPr sz="1189" spc="-24" dirty="0">
                <a:solidFill>
                  <a:srgbClr val="0000FF"/>
                </a:solidFill>
                <a:latin typeface="Microsoft Sans Serif"/>
                <a:cs typeface="Microsoft Sans Serif"/>
              </a:rPr>
              <a:t>69</a:t>
            </a:r>
            <a:r>
              <a:rPr sz="1903" spc="357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endParaRPr sz="1903" baseline="45138">
              <a:latin typeface="Sitka Banner"/>
              <a:cs typeface="Sitka Banner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92629" y="5331423"/>
            <a:ext cx="988922" cy="166712"/>
          </a:xfrm>
          <a:prstGeom prst="rect">
            <a:avLst/>
          </a:prstGeom>
          <a:solidFill>
            <a:srgbClr val="7F7FFF"/>
          </a:solidFill>
        </p:spPr>
        <p:txBody>
          <a:bodyPr vert="horz" wrap="square" lIns="0" tIns="0" rIns="0" bIns="0" rtlCol="0">
            <a:spAutoFit/>
          </a:bodyPr>
          <a:lstStyle/>
          <a:p>
            <a:pPr marL="50352">
              <a:lnSpc>
                <a:spcPts val="1316"/>
              </a:lnSpc>
            </a:pPr>
            <a:r>
              <a:rPr sz="1784" i="1" spc="-11" baseline="-22222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-8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-8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872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3" spc="119" baseline="-20833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903" spc="-95" baseline="-208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3" i="1" spc="24" baseline="-20833" dirty="0">
                <a:solidFill>
                  <a:srgbClr val="FFFFFF"/>
                </a:solidFill>
                <a:latin typeface="Verdana"/>
                <a:cs typeface="Verdana"/>
              </a:rPr>
              <a:t>σ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784" i="1" spc="24" baseline="-22222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[</a:t>
            </a:r>
            <a:r>
              <a:rPr sz="793" spc="16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872" spc="16" dirty="0">
                <a:solidFill>
                  <a:srgbClr val="FFFFFF"/>
                </a:solidFill>
                <a:latin typeface="Lucida Sans Unicode"/>
                <a:cs typeface="Lucida Sans Unicode"/>
              </a:rPr>
              <a:t>]</a:t>
            </a:r>
            <a:r>
              <a:rPr sz="1903" spc="24" baseline="-20833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903" baseline="-20833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08538" y="5327770"/>
            <a:ext cx="560926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60423">
              <a:spcBef>
                <a:spcPts val="214"/>
              </a:spcBef>
            </a:pPr>
            <a:r>
              <a:rPr sz="1903" spc="392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r>
              <a:rPr sz="1189" spc="-24" dirty="0">
                <a:solidFill>
                  <a:srgbClr val="0000FF"/>
                </a:solidFill>
                <a:latin typeface="Microsoft Sans Serif"/>
                <a:cs typeface="Microsoft Sans Serif"/>
              </a:rPr>
              <a:t>0</a:t>
            </a:r>
            <a:r>
              <a:rPr sz="1269" i="1" spc="-24" dirty="0">
                <a:solidFill>
                  <a:srgbClr val="0000FF"/>
                </a:solidFill>
                <a:latin typeface="Verdana"/>
                <a:cs typeface="Verdana"/>
              </a:rPr>
              <a:t>.</a:t>
            </a:r>
            <a:r>
              <a:rPr sz="1189" spc="-24" dirty="0">
                <a:solidFill>
                  <a:srgbClr val="0000FF"/>
                </a:solidFill>
                <a:latin typeface="Microsoft Sans Serif"/>
                <a:cs typeface="Microsoft Sans Serif"/>
              </a:rPr>
              <a:t>94</a:t>
            </a:r>
            <a:r>
              <a:rPr sz="1903" spc="357" baseline="45138" dirty="0">
                <a:solidFill>
                  <a:srgbClr val="0000FF"/>
                </a:solidFill>
                <a:latin typeface="Sitka Banner"/>
                <a:cs typeface="Sitka Banner"/>
              </a:rPr>
              <a:t> </a:t>
            </a:r>
            <a:endParaRPr sz="1903" baseline="45138">
              <a:latin typeface="Sitka Banner"/>
              <a:cs typeface="Sitka Banner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3844" y="5313948"/>
            <a:ext cx="323653" cy="323653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047078" y="4227805"/>
            <a:ext cx="346425" cy="1306818"/>
          </a:xfrm>
          <a:prstGeom prst="rect">
            <a:avLst/>
          </a:prstGeom>
        </p:spPr>
        <p:txBody>
          <a:bodyPr vert="horz" wrap="square" lIns="0" tIns="37261" rIns="0" bIns="0" rtlCol="0">
            <a:spAutoFit/>
          </a:bodyPr>
          <a:lstStyle/>
          <a:p>
            <a:pPr marL="60423">
              <a:spcBef>
                <a:spcPts val="293"/>
              </a:spcBef>
            </a:pPr>
            <a:r>
              <a:rPr sz="1269" spc="262" dirty="0">
                <a:latin typeface="Sitka Banner"/>
                <a:cs typeface="Sitka Banner"/>
              </a:rPr>
              <a:t> </a:t>
            </a:r>
            <a:r>
              <a:rPr sz="1784" baseline="-48148" dirty="0">
                <a:latin typeface="Microsoft Sans Serif"/>
                <a:cs typeface="Microsoft Sans Serif"/>
              </a:rPr>
              <a:t>7</a:t>
            </a:r>
            <a:r>
              <a:rPr sz="1269" spc="262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  <a:p>
            <a:pPr>
              <a:spcBef>
                <a:spcPts val="48"/>
              </a:spcBef>
            </a:pPr>
            <a:endParaRPr sz="5709">
              <a:latin typeface="Sitka Banner"/>
              <a:cs typeface="Sitka Banner"/>
            </a:endParaRPr>
          </a:p>
          <a:p>
            <a:pPr marL="92647"/>
            <a:r>
              <a:rPr sz="1189" i="1" spc="-309" dirty="0">
                <a:latin typeface="Arial"/>
                <a:cs typeface="Arial"/>
              </a:rPr>
              <a:t>y</a:t>
            </a:r>
            <a:r>
              <a:rPr sz="1269" spc="-309" dirty="0">
                <a:latin typeface="Tahoma"/>
                <a:cs typeface="Tahoma"/>
              </a:rPr>
              <a:t>ˆ</a:t>
            </a:r>
            <a:endParaRPr sz="1269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22187" y="5323379"/>
            <a:ext cx="326284" cy="305136"/>
          </a:xfrm>
          <a:custGeom>
            <a:avLst/>
            <a:gdLst/>
            <a:ahLst/>
            <a:cxnLst/>
            <a:rect l="l" t="t" r="r" b="b"/>
            <a:pathLst>
              <a:path w="205739" h="192405">
                <a:moveTo>
                  <a:pt x="205514" y="0"/>
                </a:moveTo>
                <a:lnTo>
                  <a:pt x="0" y="0"/>
                </a:lnTo>
                <a:lnTo>
                  <a:pt x="0" y="192186"/>
                </a:lnTo>
                <a:lnTo>
                  <a:pt x="205514" y="192186"/>
                </a:lnTo>
                <a:lnTo>
                  <a:pt x="205514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612267" y="5192648"/>
            <a:ext cx="346425" cy="232935"/>
          </a:xfrm>
          <a:prstGeom prst="rect">
            <a:avLst/>
          </a:prstGeom>
        </p:spPr>
        <p:txBody>
          <a:bodyPr vert="horz" wrap="square" lIns="0" tIns="37261" rIns="0" bIns="0" rtlCol="0">
            <a:spAutoFit/>
          </a:bodyPr>
          <a:lstStyle/>
          <a:p>
            <a:pPr marL="60423">
              <a:spcBef>
                <a:spcPts val="293"/>
              </a:spcBef>
            </a:pPr>
            <a:r>
              <a:rPr sz="1269" spc="262" dirty="0">
                <a:latin typeface="Sitka Banner"/>
                <a:cs typeface="Sitka Banner"/>
              </a:rPr>
              <a:t> </a:t>
            </a:r>
            <a:r>
              <a:rPr sz="1784" baseline="-48148" dirty="0">
                <a:latin typeface="Microsoft Sans Serif"/>
                <a:cs typeface="Microsoft Sans Serif"/>
              </a:rPr>
              <a:t>1</a:t>
            </a:r>
            <a:r>
              <a:rPr sz="1269" spc="262" dirty="0">
                <a:latin typeface="Sitka Banner"/>
                <a:cs typeface="Sitka Banner"/>
              </a:rPr>
              <a:t> </a:t>
            </a:r>
            <a:endParaRPr sz="1269">
              <a:latin typeface="Sitka Banner"/>
              <a:cs typeface="Sitka Banner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829573" y="2319486"/>
            <a:ext cx="3190583" cy="3186489"/>
            <a:chOff x="1784203" y="922815"/>
            <a:chExt cx="2011840" cy="2009258"/>
          </a:xfrm>
        </p:grpSpPr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4203" y="922815"/>
              <a:ext cx="203238" cy="20321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4813" y="953126"/>
              <a:ext cx="192351" cy="1744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160" y="1299799"/>
              <a:ext cx="182666" cy="18261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1199" y="1296806"/>
              <a:ext cx="206601" cy="18716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431626" y="1659728"/>
              <a:ext cx="0" cy="189865"/>
            </a:xfrm>
            <a:custGeom>
              <a:avLst/>
              <a:gdLst/>
              <a:ahLst/>
              <a:cxnLst/>
              <a:rect l="l" t="t" r="r" b="b"/>
              <a:pathLst>
                <a:path h="189864">
                  <a:moveTo>
                    <a:pt x="0" y="0"/>
                  </a:moveTo>
                  <a:lnTo>
                    <a:pt x="0" y="189443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13204" y="1835355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80">
                  <a:moveTo>
                    <a:pt x="36843" y="0"/>
                  </a:moveTo>
                  <a:lnTo>
                    <a:pt x="29935" y="1151"/>
                  </a:lnTo>
                  <a:lnTo>
                    <a:pt x="19573" y="13816"/>
                  </a:lnTo>
                  <a:lnTo>
                    <a:pt x="18421" y="17270"/>
                  </a:lnTo>
                  <a:lnTo>
                    <a:pt x="17270" y="13816"/>
                  </a:lnTo>
                  <a:lnTo>
                    <a:pt x="6908" y="1151"/>
                  </a:lnTo>
                  <a:lnTo>
                    <a:pt x="0" y="0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0860" y="2037504"/>
              <a:ext cx="179352" cy="1793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7586" y="2043904"/>
              <a:ext cx="192351" cy="17445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3933" y="2390577"/>
              <a:ext cx="182666" cy="18261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3973" y="2387584"/>
              <a:ext cx="206601" cy="18716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144399" y="2750506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3442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125978" y="2800132"/>
              <a:ext cx="37465" cy="17780"/>
            </a:xfrm>
            <a:custGeom>
              <a:avLst/>
              <a:gdLst/>
              <a:ahLst/>
              <a:cxnLst/>
              <a:rect l="l" t="t" r="r" b="b"/>
              <a:pathLst>
                <a:path w="37464" h="17780">
                  <a:moveTo>
                    <a:pt x="36843" y="0"/>
                  </a:moveTo>
                  <a:lnTo>
                    <a:pt x="29935" y="1151"/>
                  </a:lnTo>
                  <a:lnTo>
                    <a:pt x="19573" y="13816"/>
                  </a:lnTo>
                  <a:lnTo>
                    <a:pt x="18421" y="17270"/>
                  </a:lnTo>
                  <a:lnTo>
                    <a:pt x="17270" y="13816"/>
                  </a:lnTo>
                  <a:lnTo>
                    <a:pt x="6908" y="1151"/>
                  </a:lnTo>
                  <a:lnTo>
                    <a:pt x="0" y="0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57718" y="2913030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5">
                  <a:moveTo>
                    <a:pt x="0" y="0"/>
                  </a:moveTo>
                  <a:lnTo>
                    <a:pt x="334362" y="0"/>
                  </a:lnTo>
                </a:path>
              </a:pathLst>
            </a:custGeom>
            <a:ln w="7085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778263" y="2894608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79" h="37464">
                  <a:moveTo>
                    <a:pt x="0" y="0"/>
                  </a:moveTo>
                  <a:lnTo>
                    <a:pt x="1151" y="6908"/>
                  </a:lnTo>
                  <a:lnTo>
                    <a:pt x="13816" y="17270"/>
                  </a:lnTo>
                  <a:lnTo>
                    <a:pt x="17270" y="18421"/>
                  </a:lnTo>
                  <a:lnTo>
                    <a:pt x="13816" y="19573"/>
                  </a:lnTo>
                  <a:lnTo>
                    <a:pt x="1151" y="29935"/>
                  </a:lnTo>
                  <a:lnTo>
                    <a:pt x="0" y="36843"/>
                  </a:lnTo>
                </a:path>
              </a:pathLst>
            </a:custGeom>
            <a:ln w="566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105" y="120984"/>
            <a:ext cx="1943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240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19285" y="1447800"/>
            <a:ext cx="7179536" cy="5088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20398"/>
            <a:ext cx="8160907" cy="578403"/>
          </a:xfrm>
        </p:spPr>
        <p:txBody>
          <a:bodyPr vert="horz" wrap="square" lIns="0" tIns="24169" rIns="0" bIns="0" rtlCol="0" anchor="ctr">
            <a:spAutoFit/>
          </a:bodyPr>
          <a:lstStyle/>
          <a:p>
            <a:pPr marL="20141">
              <a:spcBef>
                <a:spcPts val="190"/>
              </a:spcBef>
            </a:pPr>
            <a:r>
              <a:rPr lang="en-US" dirty="0"/>
              <a:t>Computation  Graph  for  Cost  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564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-76200" y="1600200"/>
            <a:ext cx="9144000" cy="5105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20398"/>
            <a:ext cx="8160907" cy="578403"/>
          </a:xfrm>
        </p:spPr>
        <p:txBody>
          <a:bodyPr vert="horz" wrap="square" lIns="0" tIns="24169" rIns="0" bIns="0" rtlCol="0" anchor="ctr">
            <a:spAutoFit/>
          </a:bodyPr>
          <a:lstStyle/>
          <a:p>
            <a:pPr marL="20141">
              <a:spcBef>
                <a:spcPts val="190"/>
              </a:spcBef>
            </a:pPr>
            <a:r>
              <a:rPr lang="en-US" dirty="0"/>
              <a:t>Computation  Graph  for  Backward  Pass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63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228600" y="1248469"/>
            <a:ext cx="8726257" cy="12407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098131">
              <a:spcBef>
                <a:spcPts val="75"/>
              </a:spcBef>
            </a:pPr>
            <a:r>
              <a:rPr sz="2000" b="1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Step</a:t>
            </a:r>
            <a:r>
              <a:rPr sz="2000" b="1" spc="-26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3:</a:t>
            </a:r>
            <a:r>
              <a:rPr sz="2000" b="1" spc="-19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Calculate</a:t>
            </a:r>
            <a:r>
              <a:rPr sz="2000" b="1" spc="-26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partial</a:t>
            </a:r>
            <a:r>
              <a:rPr sz="2000" b="1" spc="-26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spc="-8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derivatives</a:t>
            </a:r>
            <a:r>
              <a:rPr sz="2000" b="1" spc="-23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(using</a:t>
            </a:r>
            <a:r>
              <a:rPr sz="2000" b="1" spc="-23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spc="-8" dirty="0">
                <a:solidFill>
                  <a:srgbClr val="4472C4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Backpropagation)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525"/>
            <a:r>
              <a:rPr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Step</a:t>
            </a:r>
            <a:r>
              <a:rPr sz="2000" b="1" spc="-56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1:</a:t>
            </a:r>
            <a:r>
              <a:rPr sz="2000" b="1" spc="-34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Calculate</a:t>
            </a:r>
            <a:r>
              <a:rPr sz="2000" b="1" spc="-4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spc="-649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𝒚</a:t>
            </a:r>
            <a:r>
              <a:rPr sz="2000" spc="-127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2000" spc="-127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lang="en-US" sz="2000" spc="-127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̂</a:t>
            </a:r>
            <a:r>
              <a:rPr lang="en-US" sz="2000" spc="-127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 </a:t>
            </a:r>
            <a:r>
              <a:rPr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using</a:t>
            </a:r>
            <a:r>
              <a:rPr sz="2000" b="1" spc="-38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endParaRPr lang="en-US" sz="2000" b="1" spc="-38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525"/>
            <a:r>
              <a:rPr sz="20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computation</a:t>
            </a:r>
            <a:r>
              <a:rPr sz="2000" b="1" spc="-34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spc="-8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graph.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7006" y="4173721"/>
            <a:ext cx="3124200" cy="317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Step</a:t>
            </a:r>
            <a:r>
              <a:rPr sz="2000" b="1" spc="-3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2:</a:t>
            </a:r>
            <a:r>
              <a:rPr sz="2000" b="1" spc="-26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Determine</a:t>
            </a:r>
            <a:r>
              <a:rPr sz="2000" b="1" spc="-3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2000" b="1" spc="-34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spc="-1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cost.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dirty="0"/>
              <a:t>Brad</a:t>
            </a:r>
            <a:r>
              <a:rPr spc="-41" dirty="0"/>
              <a:t> </a:t>
            </a:r>
            <a:r>
              <a:rPr dirty="0"/>
              <a:t>Quinton</a:t>
            </a:r>
            <a:r>
              <a:rPr spc="-41" dirty="0"/>
              <a:t> </a:t>
            </a:r>
            <a:r>
              <a:rPr dirty="0"/>
              <a:t>Scott</a:t>
            </a:r>
            <a:r>
              <a:rPr spc="-38" dirty="0"/>
              <a:t> </a:t>
            </a:r>
            <a:r>
              <a:rPr spc="-15" dirty="0"/>
              <a:t>Chin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8" rIns="0" bIns="0" rtlCol="0" anchor="ctr">
            <a:spAutoFit/>
          </a:bodyPr>
          <a:lstStyle/>
          <a:p>
            <a:pPr marL="72866">
              <a:spcBef>
                <a:spcPts val="83"/>
              </a:spcBef>
            </a:pPr>
            <a:r>
              <a:rPr sz="3225" dirty="0"/>
              <a:t>Training:</a:t>
            </a:r>
            <a:r>
              <a:rPr sz="3225" spc="83" dirty="0"/>
              <a:t> </a:t>
            </a:r>
            <a:r>
              <a:rPr sz="3225" dirty="0"/>
              <a:t>Go</a:t>
            </a:r>
            <a:r>
              <a:rPr sz="3225" spc="79" dirty="0"/>
              <a:t> </a:t>
            </a:r>
            <a:r>
              <a:rPr sz="3225" dirty="0"/>
              <a:t>Forwards,</a:t>
            </a:r>
            <a:r>
              <a:rPr sz="3225" spc="75" dirty="0"/>
              <a:t> </a:t>
            </a:r>
            <a:r>
              <a:rPr sz="3225" dirty="0"/>
              <a:t>then</a:t>
            </a:r>
            <a:r>
              <a:rPr sz="3225" spc="75" dirty="0"/>
              <a:t> </a:t>
            </a:r>
            <a:r>
              <a:rPr sz="3225" spc="-8" dirty="0"/>
              <a:t>Backwards…</a:t>
            </a:r>
            <a:endParaRPr sz="3225"/>
          </a:p>
        </p:txBody>
      </p:sp>
      <p:sp>
        <p:nvSpPr>
          <p:cNvPr id="34" name="object 34"/>
          <p:cNvSpPr txBox="1"/>
          <p:nvPr/>
        </p:nvSpPr>
        <p:spPr>
          <a:xfrm>
            <a:off x="457200" y="4953000"/>
            <a:ext cx="2590800" cy="62517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861">
              <a:spcBef>
                <a:spcPts val="75"/>
              </a:spcBef>
            </a:pPr>
            <a:r>
              <a:rPr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Step</a:t>
            </a:r>
            <a:r>
              <a:rPr sz="2000" b="1" spc="-3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4:</a:t>
            </a:r>
            <a:r>
              <a:rPr sz="2000" b="1" spc="-26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Update</a:t>
            </a:r>
            <a:r>
              <a:rPr sz="2000" b="1" spc="-3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lang="en-US" sz="2000" b="1" i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000" b="1" spc="-8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parameter</a:t>
            </a:r>
            <a:endParaRPr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53" y="2652527"/>
            <a:ext cx="4218897" cy="22308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9" y="5773352"/>
            <a:ext cx="3509581" cy="7539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54" y="4851386"/>
            <a:ext cx="4758698" cy="8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66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IN" dirty="0"/>
              <a:t>https://playground.tensorflow.org/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910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2590800"/>
            <a:ext cx="5181600" cy="12192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Practice problems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02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645675"/>
            <a:ext cx="6838949" cy="788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074" y="304800"/>
            <a:ext cx="7148525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500" spc="5" dirty="0"/>
              <a:t>Example 1 </a:t>
            </a: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462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824175"/>
            <a:ext cx="7200899" cy="1825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1" y="3048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69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858425"/>
            <a:ext cx="7162799" cy="1881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1" y="3810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627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833401"/>
            <a:ext cx="7162799" cy="34648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3048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776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950424"/>
            <a:ext cx="7467599" cy="3452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721" y="213326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921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87" y="1786674"/>
            <a:ext cx="7458074" cy="3515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140" y="4572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917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887874"/>
            <a:ext cx="7391399" cy="3419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3048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005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687" y="1950450"/>
            <a:ext cx="7458074" cy="34401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268" y="2286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49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84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0" y="1371600"/>
            <a:ext cx="9144000" cy="4525963"/>
          </a:xfrm>
        </p:spPr>
        <p:txBody>
          <a:bodyPr/>
          <a:lstStyle/>
          <a:p>
            <a:pPr marL="368300" indent="-342900">
              <a:spcBef>
                <a:spcPts val="34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67665" algn="l"/>
              </a:tabLst>
            </a:pPr>
            <a:r>
              <a:rPr lang="en-US" dirty="0">
                <a:cs typeface="Corbel"/>
              </a:rPr>
              <a:t>We</a:t>
            </a:r>
            <a:r>
              <a:rPr lang="en-US" spc="-35" dirty="0">
                <a:cs typeface="Corbel"/>
              </a:rPr>
              <a:t> </a:t>
            </a:r>
            <a:r>
              <a:rPr lang="en-US" dirty="0">
                <a:cs typeface="Corbel"/>
              </a:rPr>
              <a:t>are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given</a:t>
            </a:r>
            <a:r>
              <a:rPr lang="en-US" spc="-35" dirty="0">
                <a:cs typeface="Corbel"/>
              </a:rPr>
              <a:t> </a:t>
            </a:r>
            <a:r>
              <a:rPr lang="en-US" dirty="0">
                <a:cs typeface="Corbel"/>
              </a:rPr>
              <a:t>an</a:t>
            </a:r>
            <a:r>
              <a:rPr lang="en-US" spc="-40" dirty="0">
                <a:cs typeface="Corbel"/>
              </a:rPr>
              <a:t> </a:t>
            </a:r>
            <a:r>
              <a:rPr lang="en-US" dirty="0">
                <a:cs typeface="Corbel"/>
              </a:rPr>
              <a:t>architecture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though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its</a:t>
            </a:r>
            <a:r>
              <a:rPr lang="en-US" spc="-35" dirty="0">
                <a:cs typeface="Corbel"/>
              </a:rPr>
              <a:t> </a:t>
            </a:r>
            <a:r>
              <a:rPr lang="en-US" dirty="0">
                <a:cs typeface="Corbel"/>
              </a:rPr>
              <a:t>weights</a:t>
            </a:r>
            <a:r>
              <a:rPr lang="en-US" spc="-35" dirty="0">
                <a:cs typeface="Corbel"/>
              </a:rPr>
              <a:t> </a:t>
            </a:r>
            <a:r>
              <a:rPr lang="en-US" spc="-25" dirty="0">
                <a:solidFill>
                  <a:srgbClr val="C00000"/>
                </a:solidFill>
                <a:cs typeface="Cambria Math"/>
              </a:rPr>
              <a:t>𝐖</a:t>
            </a:r>
            <a:r>
              <a:rPr lang="en-US" spc="-25" dirty="0">
                <a:cs typeface="Corbel"/>
              </a:rPr>
              <a:t>.</a:t>
            </a:r>
          </a:p>
          <a:p>
            <a:pPr marL="368300" indent="-342900">
              <a:spcBef>
                <a:spcPts val="34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67665" algn="l"/>
              </a:tabLst>
            </a:pPr>
            <a:r>
              <a:rPr lang="en-US" dirty="0">
                <a:cs typeface="Corbel"/>
              </a:rPr>
              <a:t>Also</a:t>
            </a:r>
            <a:r>
              <a:rPr lang="en-US" spc="5" dirty="0">
                <a:cs typeface="Corbel"/>
              </a:rPr>
              <a:t> </a:t>
            </a:r>
            <a:r>
              <a:rPr lang="en-US" dirty="0">
                <a:cs typeface="Corbel"/>
              </a:rPr>
              <a:t>given</a:t>
            </a:r>
            <a:r>
              <a:rPr lang="en-US" spc="5" dirty="0">
                <a:cs typeface="Corbel"/>
              </a:rPr>
              <a:t> </a:t>
            </a:r>
            <a:r>
              <a:rPr lang="en-US" dirty="0">
                <a:cs typeface="Corbel"/>
              </a:rPr>
              <a:t>a</a:t>
            </a:r>
            <a:r>
              <a:rPr lang="en-US" spc="5" dirty="0">
                <a:cs typeface="Corbel"/>
              </a:rPr>
              <a:t> </a:t>
            </a:r>
            <a:r>
              <a:rPr lang="en-US" dirty="0">
                <a:cs typeface="Corbel"/>
              </a:rPr>
              <a:t>training data</a:t>
            </a:r>
            <a:r>
              <a:rPr lang="en-US" spc="10" dirty="0">
                <a:cs typeface="Corbel"/>
              </a:rPr>
              <a:t> </a:t>
            </a:r>
            <a:r>
              <a:rPr lang="en-US" dirty="0">
                <a:cs typeface="Cambria Math"/>
              </a:rPr>
              <a:t>𝐷</a:t>
            </a:r>
            <a:r>
              <a:rPr lang="en-US" spc="160" dirty="0">
                <a:cs typeface="Cambria Math"/>
              </a:rPr>
              <a:t> </a:t>
            </a:r>
            <a:r>
              <a:rPr lang="en-US" dirty="0">
                <a:cs typeface="Cambria Math"/>
              </a:rPr>
              <a:t>=</a:t>
            </a:r>
            <a:r>
              <a:rPr lang="en-US" spc="110" dirty="0">
                <a:cs typeface="Cambria Math"/>
              </a:rPr>
              <a:t> </a:t>
            </a:r>
            <a:r>
              <a:rPr lang="en-US" dirty="0">
                <a:cs typeface="Cambria Math"/>
              </a:rPr>
              <a:t>{(𝐱</a:t>
            </a:r>
            <a:r>
              <a:rPr lang="en-US" sz="2800" baseline="-14957" dirty="0">
                <a:cs typeface="Cambria Math"/>
              </a:rPr>
              <a:t>𝑖</a:t>
            </a:r>
            <a:r>
              <a:rPr lang="en-US" dirty="0">
                <a:cs typeface="Cambria Math"/>
              </a:rPr>
              <a:t>,</a:t>
            </a:r>
            <a:r>
              <a:rPr lang="en-US" spc="-95" dirty="0">
                <a:cs typeface="Cambria Math"/>
              </a:rPr>
              <a:t> </a:t>
            </a:r>
            <a:r>
              <a:rPr lang="en-US" spc="-20" dirty="0">
                <a:cs typeface="Cambria Math"/>
              </a:rPr>
              <a:t>𝑦</a:t>
            </a:r>
            <a:r>
              <a:rPr lang="en-US" sz="2800" spc="-30" baseline="-25000" dirty="0" err="1">
                <a:cs typeface="Cambria Math"/>
              </a:rPr>
              <a:t>i</a:t>
            </a:r>
            <a:r>
              <a:rPr lang="en-US" spc="-20" dirty="0">
                <a:cs typeface="Cambria Math"/>
              </a:rPr>
              <a:t>)}</a:t>
            </a:r>
          </a:p>
          <a:p>
            <a:pPr marL="368300" indent="-342900">
              <a:spcBef>
                <a:spcPts val="24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67665" algn="l"/>
              </a:tabLst>
            </a:pPr>
            <a:r>
              <a:rPr lang="en-US" dirty="0">
                <a:cs typeface="Corbel"/>
              </a:rPr>
              <a:t>We</a:t>
            </a:r>
            <a:r>
              <a:rPr lang="en-US" spc="-45" dirty="0">
                <a:cs typeface="Corbel"/>
              </a:rPr>
              <a:t> </a:t>
            </a:r>
            <a:r>
              <a:rPr lang="en-US" dirty="0">
                <a:cs typeface="Corbel"/>
              </a:rPr>
              <a:t>are</a:t>
            </a:r>
            <a:r>
              <a:rPr lang="en-US" spc="-15" dirty="0">
                <a:cs typeface="Corbel"/>
              </a:rPr>
              <a:t> </a:t>
            </a:r>
            <a:r>
              <a:rPr lang="en-US" dirty="0">
                <a:cs typeface="Corbel"/>
              </a:rPr>
              <a:t>given</a:t>
            </a:r>
            <a:r>
              <a:rPr lang="en-US" spc="-15" dirty="0">
                <a:cs typeface="Corbel"/>
              </a:rPr>
              <a:t> </a:t>
            </a:r>
            <a:r>
              <a:rPr lang="en-US" dirty="0">
                <a:cs typeface="Corbel"/>
              </a:rPr>
              <a:t>a</a:t>
            </a:r>
            <a:r>
              <a:rPr lang="en-US" spc="-15" dirty="0">
                <a:cs typeface="Corbel"/>
              </a:rPr>
              <a:t> </a:t>
            </a:r>
            <a:r>
              <a:rPr lang="en-US" dirty="0">
                <a:cs typeface="Corbel"/>
              </a:rPr>
              <a:t>loss</a:t>
            </a:r>
            <a:r>
              <a:rPr lang="en-US" spc="-15" dirty="0">
                <a:cs typeface="Corbel"/>
              </a:rPr>
              <a:t> </a:t>
            </a:r>
            <a:r>
              <a:rPr lang="en-US" dirty="0">
                <a:cs typeface="Corbel"/>
              </a:rPr>
              <a:t>function</a:t>
            </a:r>
            <a:r>
              <a:rPr lang="en-US" spc="-25" dirty="0">
                <a:cs typeface="Corbel"/>
              </a:rPr>
              <a:t> </a:t>
            </a:r>
            <a:r>
              <a:rPr lang="en-IN" dirty="0">
                <a:cs typeface="Cambria Math"/>
              </a:rPr>
              <a:t>ℒ(𝐷;</a:t>
            </a:r>
            <a:r>
              <a:rPr lang="en-IN" spc="-75" dirty="0">
                <a:cs typeface="Cambria Math"/>
              </a:rPr>
              <a:t> </a:t>
            </a:r>
            <a:r>
              <a:rPr lang="en-IN" spc="-50" dirty="0">
                <a:solidFill>
                  <a:srgbClr val="C00000"/>
                </a:solidFill>
                <a:cs typeface="Cambria Math"/>
              </a:rPr>
              <a:t>𝐖)</a:t>
            </a:r>
            <a:endParaRPr lang="en-IN" dirty="0">
              <a:cs typeface="Cambria Math"/>
            </a:endParaRPr>
          </a:p>
          <a:p>
            <a:pPr marL="355600" marR="1078230" indent="-342900">
              <a:lnSpc>
                <a:spcPct val="111100"/>
              </a:lnSpc>
              <a:spcBef>
                <a:spcPts val="10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cs typeface="Corbel"/>
              </a:rPr>
              <a:t>We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can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use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gradient</a:t>
            </a:r>
            <a:r>
              <a:rPr lang="en-US" spc="-35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descent</a:t>
            </a:r>
            <a:r>
              <a:rPr lang="en-US" spc="-30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spc="-25" dirty="0">
                <a:cs typeface="Corbel"/>
              </a:rPr>
              <a:t>to </a:t>
            </a:r>
            <a:r>
              <a:rPr lang="en-US" dirty="0">
                <a:cs typeface="Corbel"/>
              </a:rPr>
              <a:t>minimizes</a:t>
            </a:r>
            <a:r>
              <a:rPr lang="en-US" spc="-40" dirty="0">
                <a:cs typeface="Corbel"/>
              </a:rPr>
              <a:t> </a:t>
            </a:r>
            <a:r>
              <a:rPr lang="en-US" dirty="0">
                <a:cs typeface="Corbel"/>
              </a:rPr>
              <a:t>the</a:t>
            </a:r>
            <a:r>
              <a:rPr lang="en-US" spc="-30" dirty="0">
                <a:cs typeface="Corbel"/>
              </a:rPr>
              <a:t> </a:t>
            </a:r>
            <a:r>
              <a:rPr lang="en-US" spc="-20" dirty="0">
                <a:cs typeface="Corbel"/>
              </a:rPr>
              <a:t>loss.</a:t>
            </a:r>
            <a:endParaRPr lang="en-US" dirty="0">
              <a:cs typeface="Corbel"/>
            </a:endParaRPr>
          </a:p>
          <a:p>
            <a:pPr marL="355600" marR="5080" indent="-342900">
              <a:lnSpc>
                <a:spcPct val="115599"/>
              </a:lnSpc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cs typeface="Corbel"/>
              </a:rPr>
              <a:t>At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cs typeface="Corbel"/>
              </a:rPr>
              <a:t>each</a:t>
            </a:r>
            <a:r>
              <a:rPr lang="en-US" spc="-20" dirty="0">
                <a:cs typeface="Corbel"/>
              </a:rPr>
              <a:t> </a:t>
            </a:r>
            <a:r>
              <a:rPr lang="en-US" dirty="0">
                <a:cs typeface="Corbel"/>
              </a:rPr>
              <a:t>step,</a:t>
            </a:r>
            <a:r>
              <a:rPr lang="en-US" spc="-25" dirty="0">
                <a:cs typeface="Corbel"/>
              </a:rPr>
              <a:t> </a:t>
            </a:r>
            <a:r>
              <a:rPr lang="en-US" dirty="0">
                <a:cs typeface="Corbel"/>
              </a:rPr>
              <a:t>the</a:t>
            </a:r>
            <a:r>
              <a:rPr lang="en-US" spc="-30" dirty="0"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weight</a:t>
            </a:r>
            <a:r>
              <a:rPr lang="en-US" spc="-25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vector</a:t>
            </a:r>
            <a:r>
              <a:rPr lang="en-US" spc="-30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cs typeface="Corbel"/>
              </a:rPr>
              <a:t>is</a:t>
            </a:r>
            <a:r>
              <a:rPr lang="en-US" spc="-30" dirty="0">
                <a:cs typeface="Corbel"/>
              </a:rPr>
              <a:t> </a:t>
            </a:r>
            <a:r>
              <a:rPr lang="en-US" spc="-10" dirty="0">
                <a:cs typeface="Corbel"/>
              </a:rPr>
              <a:t>modified </a:t>
            </a:r>
            <a:r>
              <a:rPr lang="en-US" dirty="0">
                <a:cs typeface="Corbel"/>
              </a:rPr>
              <a:t>in</a:t>
            </a:r>
            <a:r>
              <a:rPr lang="en-US" spc="-45" dirty="0">
                <a:cs typeface="Corbel"/>
              </a:rPr>
              <a:t> </a:t>
            </a:r>
            <a:r>
              <a:rPr lang="en-US" dirty="0">
                <a:cs typeface="Corbel"/>
              </a:rPr>
              <a:t>the</a:t>
            </a:r>
            <a:r>
              <a:rPr lang="en-US" spc="-25" dirty="0"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direction</a:t>
            </a:r>
            <a:r>
              <a:rPr lang="en-US" spc="-35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that</a:t>
            </a:r>
            <a:r>
              <a:rPr lang="en-US" spc="-30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produces</a:t>
            </a:r>
            <a:r>
              <a:rPr lang="en-US" spc="-35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solidFill>
                  <a:srgbClr val="C00000"/>
                </a:solidFill>
                <a:cs typeface="Corbel"/>
              </a:rPr>
              <a:t>the</a:t>
            </a:r>
            <a:r>
              <a:rPr lang="en-US" spc="-25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spc="-10" dirty="0">
                <a:solidFill>
                  <a:srgbClr val="C00000"/>
                </a:solidFill>
                <a:cs typeface="Corbel"/>
              </a:rPr>
              <a:t>steepest </a:t>
            </a:r>
            <a:r>
              <a:rPr lang="en-US" dirty="0">
                <a:solidFill>
                  <a:srgbClr val="C00000"/>
                </a:solidFill>
                <a:cs typeface="Corbel"/>
              </a:rPr>
              <a:t>descent</a:t>
            </a:r>
            <a:r>
              <a:rPr lang="en-US" spc="-40" dirty="0">
                <a:solidFill>
                  <a:srgbClr val="C00000"/>
                </a:solidFill>
                <a:cs typeface="Corbel"/>
              </a:rPr>
              <a:t> </a:t>
            </a:r>
            <a:r>
              <a:rPr lang="en-US" dirty="0">
                <a:cs typeface="Corbel"/>
              </a:rPr>
              <a:t>along</a:t>
            </a:r>
            <a:r>
              <a:rPr lang="en-US" spc="-40" dirty="0">
                <a:cs typeface="Corbel"/>
              </a:rPr>
              <a:t> </a:t>
            </a:r>
            <a:r>
              <a:rPr lang="en-US" dirty="0">
                <a:cs typeface="Corbel"/>
              </a:rPr>
              <a:t>the</a:t>
            </a:r>
            <a:r>
              <a:rPr lang="en-US" spc="-35" dirty="0">
                <a:cs typeface="Corbel"/>
              </a:rPr>
              <a:t> </a:t>
            </a:r>
            <a:r>
              <a:rPr lang="en-US" dirty="0">
                <a:cs typeface="Corbel"/>
              </a:rPr>
              <a:t>error</a:t>
            </a:r>
            <a:r>
              <a:rPr lang="en-US" spc="-40" dirty="0">
                <a:cs typeface="Corbel"/>
              </a:rPr>
              <a:t> </a:t>
            </a:r>
            <a:r>
              <a:rPr lang="en-US" spc="-10" dirty="0">
                <a:cs typeface="Corbel"/>
              </a:rPr>
              <a:t>surface.</a:t>
            </a:r>
            <a:endParaRPr lang="en-US" dirty="0">
              <a:cs typeface="Corbel"/>
            </a:endParaRPr>
          </a:p>
          <a:p>
            <a:pPr marL="368300" indent="-342900">
              <a:spcBef>
                <a:spcPts val="240"/>
              </a:spcBef>
              <a:buClr>
                <a:srgbClr val="595959"/>
              </a:buClr>
              <a:buFont typeface="Arial" panose="020B0604020202020204" pitchFamily="34" charset="0"/>
              <a:buChar char="•"/>
              <a:tabLst>
                <a:tab pos="367665" algn="l"/>
              </a:tabLst>
            </a:pPr>
            <a:endParaRPr lang="en-US" dirty="0">
              <a:cs typeface="Cambria Math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</a:t>
            </a:r>
            <a:r>
              <a:rPr lang="en-IN" spc="-45" dirty="0"/>
              <a:t> </a:t>
            </a:r>
            <a:r>
              <a:rPr lang="en-IN" dirty="0"/>
              <a:t>Neural</a:t>
            </a:r>
            <a:r>
              <a:rPr lang="en-IN" spc="-45" dirty="0"/>
              <a:t> </a:t>
            </a:r>
            <a:r>
              <a:rPr lang="en-IN" dirty="0"/>
              <a:t>Networks:</a:t>
            </a:r>
            <a:r>
              <a:rPr lang="en-IN" spc="-40" dirty="0"/>
              <a:t> </a:t>
            </a:r>
            <a:r>
              <a:rPr lang="en-IN" spc="-10" dirty="0"/>
              <a:t>optimizing parameters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90" y="4176918"/>
            <a:ext cx="34385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3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990250"/>
            <a:ext cx="7391399" cy="3515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287134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597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1850350"/>
            <a:ext cx="7391399" cy="3502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682" y="3048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445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1901524"/>
            <a:ext cx="7448549" cy="35277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392" y="177513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554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1850350"/>
            <a:ext cx="7391399" cy="34931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185" y="5334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08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1862875"/>
            <a:ext cx="7391399" cy="3718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921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774149"/>
            <a:ext cx="7381874" cy="3664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018" y="3048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694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1" y="1812799"/>
            <a:ext cx="7391399" cy="3692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3810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791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1" y="1869475"/>
            <a:ext cx="7391399" cy="3765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979" y="3810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838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758300"/>
            <a:ext cx="7381874" cy="3777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50" y="228600"/>
            <a:ext cx="6132830" cy="78483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sz="2500" spc="5" dirty="0"/>
              <a:t>Computational</a:t>
            </a:r>
            <a:r>
              <a:rPr sz="2500" spc="-5" dirty="0"/>
              <a:t> </a:t>
            </a:r>
            <a:r>
              <a:rPr sz="2500" spc="5" dirty="0"/>
              <a:t>Graph</a:t>
            </a:r>
            <a:r>
              <a:rPr sz="2500" spc="-5" dirty="0"/>
              <a:t> </a:t>
            </a:r>
            <a:r>
              <a:rPr sz="2500" dirty="0"/>
              <a:t>for</a:t>
            </a:r>
            <a:r>
              <a:rPr sz="2500" spc="-10" dirty="0"/>
              <a:t> </a:t>
            </a:r>
            <a:r>
              <a:rPr sz="2500" spc="5" dirty="0"/>
              <a:t>Back</a:t>
            </a:r>
            <a:r>
              <a:rPr sz="2500" spc="-5" dirty="0"/>
              <a:t> </a:t>
            </a:r>
            <a:r>
              <a:rPr sz="2500" dirty="0"/>
              <a:t>Propagation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83680" y="8092440"/>
            <a:ext cx="2103120" cy="28341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8585">
              <a:spcBef>
                <a:spcPts val="50"/>
              </a:spcBef>
            </a:pPr>
            <a:fld id="{81D60167-4931-47E6-BA6A-407CBD079E47}" type="slidenum">
              <a:rPr dirty="0"/>
              <a:pPr marL="108585">
                <a:spcBef>
                  <a:spcPts val="50"/>
                </a:spcBef>
              </a:pPr>
              <a:t>58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59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725760"/>
            <a:ext cx="1569085" cy="400110"/>
          </a:xfrm>
          <a:prstGeom prst="rect">
            <a:avLst/>
          </a:prstGeom>
        </p:spPr>
        <p:txBody>
          <a:bodyPr vert="horz" wrap="square" lIns="0" tIns="15240" rIns="0" bIns="0" rtlCol="0" anchor="ctr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2500" spc="5" dirty="0"/>
              <a:t>Example 2</a:t>
            </a:r>
            <a:endParaRPr sz="25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600" y="1798576"/>
            <a:ext cx="8486774" cy="36956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8217" y="5784756"/>
            <a:ext cx="217804" cy="1545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pPr marL="38100">
                <a:spcBef>
                  <a:spcPts val="5"/>
                </a:spcBef>
              </a:pPr>
              <a:t>59</a:t>
            </a:fld>
            <a:endParaRPr sz="1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7461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0"/>
              </p:nvPr>
            </p:nvSpPr>
            <p:spPr>
              <a:xfrm>
                <a:off x="30792" y="1447800"/>
                <a:ext cx="9140247" cy="472440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Corbel"/>
                  </a:rPr>
                  <a:t>For</a:t>
                </a:r>
                <a:r>
                  <a:rPr lang="en-US" spc="-5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each</a:t>
                </a:r>
                <a:r>
                  <a:rPr lang="en-US" spc="-55" dirty="0">
                    <a:cs typeface="Corbel"/>
                  </a:rPr>
                  <a:t> </a:t>
                </a:r>
                <a:r>
                  <a:rPr lang="en-US" spc="-10" dirty="0">
                    <a:cs typeface="Corbel"/>
                  </a:rPr>
                  <a:t>sub-</a:t>
                </a:r>
                <a:r>
                  <a:rPr lang="en-US" dirty="0">
                    <a:cs typeface="Corbel"/>
                  </a:rPr>
                  <a:t>parameter</a:t>
                </a:r>
                <a:r>
                  <a:rPr lang="en-US" spc="-50" dirty="0">
                    <a:cs typeface="Corbel"/>
                  </a:rPr>
                  <a:t> </a:t>
                </a:r>
                <a:r>
                  <a:rPr lang="en-US" spc="-10" dirty="0">
                    <a:cs typeface="Cambria Math"/>
                  </a:rPr>
                  <a:t>𝑊</a:t>
                </a:r>
                <a:r>
                  <a:rPr lang="en-US" spc="-15" baseline="-14814" dirty="0">
                    <a:cs typeface="Cambria Math"/>
                  </a:rPr>
                  <a:t>𝑖</a:t>
                </a:r>
                <a:r>
                  <a:rPr lang="en-US" spc="367" baseline="-14814" dirty="0">
                    <a:cs typeface="Cambria Math"/>
                  </a:rPr>
                  <a:t> </a:t>
                </a:r>
                <a:r>
                  <a:rPr lang="en-US" dirty="0">
                    <a:cs typeface="Cambria Math"/>
                  </a:rPr>
                  <a:t>∈</a:t>
                </a:r>
                <a:r>
                  <a:rPr lang="en-US" spc="45" dirty="0">
                    <a:cs typeface="Cambria Math"/>
                  </a:rPr>
                  <a:t> </a:t>
                </a:r>
                <a:r>
                  <a:rPr lang="en-US" spc="-25" dirty="0">
                    <a:cs typeface="Cambria Math"/>
                  </a:rPr>
                  <a:t>𝐖</a:t>
                </a:r>
                <a:r>
                  <a:rPr lang="en-US" spc="-25" dirty="0">
                    <a:cs typeface="Corbel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ℒ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IN" i="1" spc="-37" baseline="1250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-37" baseline="12500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pc="-37" baseline="125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dirty="0">
                    <a:cs typeface="Corbel"/>
                  </a:rPr>
                </a:b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It</a:t>
                </a:r>
                <a:r>
                  <a:rPr lang="en-US" spc="-35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all</a:t>
                </a:r>
                <a:r>
                  <a:rPr lang="en-US" spc="-40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comes</a:t>
                </a:r>
                <a:r>
                  <a:rPr lang="en-US" spc="-35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down</a:t>
                </a:r>
                <a:r>
                  <a:rPr lang="en-US" spc="-35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to</a:t>
                </a:r>
                <a:r>
                  <a:rPr lang="en-US" spc="-30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effectively</a:t>
                </a:r>
                <a:r>
                  <a:rPr lang="en-US" spc="-35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computing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ℒ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IN" i="1" spc="-37" baseline="1250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37" baseline="12500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pc="-37" baseline="125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393700" indent="-342900">
                  <a:lnSpc>
                    <a:spcPts val="1785"/>
                  </a:lnSpc>
                  <a:spcBef>
                    <a:spcPts val="100"/>
                  </a:spcBef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93065" algn="l"/>
                  </a:tabLst>
                </a:pPr>
                <a:r>
                  <a:rPr lang="en-US" dirty="0">
                    <a:cs typeface="Corbel"/>
                  </a:rPr>
                  <a:t>How</a:t>
                </a:r>
                <a:r>
                  <a:rPr lang="en-US" spc="-1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to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efficiently</a:t>
                </a:r>
                <a:r>
                  <a:rPr lang="en-US" spc="-10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ℒ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pc="-37" baseline="12500" dirty="0">
                            <a:cs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IN" i="1" spc="-37" baseline="1250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37" baseline="12500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spc="-37" baseline="12500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cs typeface="Corbel"/>
                  </a:rPr>
                  <a:t>  for</a:t>
                </a:r>
                <a:r>
                  <a:rPr lang="en-US" spc="-1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all</a:t>
                </a:r>
                <a:r>
                  <a:rPr lang="en-US" spc="-20" dirty="0">
                    <a:cs typeface="Corbel"/>
                  </a:rPr>
                  <a:t> </a:t>
                </a:r>
                <a:r>
                  <a:rPr lang="en-US" spc="-10" dirty="0">
                    <a:cs typeface="Corbel"/>
                  </a:rPr>
                  <a:t>parameters?</a:t>
                </a:r>
              </a:p>
              <a:p>
                <a:pPr marL="393700" indent="-342900">
                  <a:lnSpc>
                    <a:spcPts val="1785"/>
                  </a:lnSpc>
                  <a:spcBef>
                    <a:spcPts val="100"/>
                  </a:spcBef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93065" algn="l"/>
                  </a:tabLst>
                </a:pPr>
                <a:endParaRPr lang="en-US" dirty="0">
                  <a:cs typeface="Corbel"/>
                </a:endParaRPr>
              </a:p>
              <a:p>
                <a:pPr marL="393700" indent="-342900">
                  <a:spcBef>
                    <a:spcPts val="25"/>
                  </a:spcBef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93065" algn="l"/>
                  </a:tabLst>
                </a:pPr>
                <a:r>
                  <a:rPr lang="en-US" dirty="0"/>
                  <a:t>The calculus just gets a bit more complicated for a neural network</a:t>
                </a:r>
              </a:p>
              <a:p>
                <a:pPr marL="393700" indent="-342900">
                  <a:spcBef>
                    <a:spcPts val="25"/>
                  </a:spcBef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93065" algn="l"/>
                  </a:tabLst>
                </a:pP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Depth</a:t>
                </a:r>
                <a:r>
                  <a:rPr lang="en-US" spc="-10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gives</a:t>
                </a:r>
                <a:r>
                  <a:rPr lang="en-US" spc="-10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more</a:t>
                </a:r>
                <a:r>
                  <a:rPr lang="en-US" spc="-5" dirty="0">
                    <a:cs typeface="Corbel"/>
                  </a:rPr>
                  <a:t> </a:t>
                </a:r>
                <a:r>
                  <a:rPr lang="en-US" spc="-10" dirty="0">
                    <a:cs typeface="Corbel"/>
                  </a:rPr>
                  <a:t>representational</a:t>
                </a:r>
                <a:r>
                  <a:rPr lang="en-US" spc="-15" dirty="0">
                    <a:cs typeface="Corbel"/>
                  </a:rPr>
                  <a:t> </a:t>
                </a:r>
                <a:r>
                  <a:rPr lang="en-US" spc="-10" dirty="0">
                    <a:cs typeface="Corbel"/>
                  </a:rPr>
                  <a:t>capacity </a:t>
                </a:r>
                <a:r>
                  <a:rPr lang="en-US" dirty="0">
                    <a:cs typeface="Corbel"/>
                  </a:rPr>
                  <a:t>to</a:t>
                </a:r>
                <a:r>
                  <a:rPr lang="en-US" spc="-20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neural</a:t>
                </a:r>
                <a:r>
                  <a:rPr lang="en-US" spc="-25" dirty="0">
                    <a:cs typeface="Corbel"/>
                  </a:rPr>
                  <a:t> </a:t>
                </a:r>
                <a:r>
                  <a:rPr lang="en-US" spc="-10" dirty="0">
                    <a:cs typeface="Corbel"/>
                  </a:rPr>
                  <a:t>networks.</a:t>
                </a:r>
                <a:endParaRPr lang="en-US" dirty="0">
                  <a:cs typeface="Corbel"/>
                </a:endParaRPr>
              </a:p>
              <a:p>
                <a:pPr marL="355600" indent="-342900">
                  <a:lnSpc>
                    <a:spcPct val="10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lang="en-US" dirty="0">
                    <a:cs typeface="Corbel"/>
                  </a:rPr>
                  <a:t>However,</a:t>
                </a:r>
                <a:r>
                  <a:rPr lang="en-US" spc="-3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training</a:t>
                </a:r>
                <a:r>
                  <a:rPr lang="en-US" spc="-40" dirty="0"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deep</a:t>
                </a:r>
                <a:r>
                  <a:rPr lang="en-US" spc="-40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nets</a:t>
                </a:r>
                <a:r>
                  <a:rPr lang="en-US" spc="-3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is</a:t>
                </a:r>
                <a:r>
                  <a:rPr lang="en-US" spc="-40" dirty="0">
                    <a:cs typeface="Corbel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Corbel"/>
                  </a:rPr>
                  <a:t>not</a:t>
                </a:r>
                <a:r>
                  <a:rPr lang="en-US" spc="-35" dirty="0">
                    <a:solidFill>
                      <a:srgbClr val="C00000"/>
                    </a:solidFill>
                    <a:cs typeface="Corbel"/>
                  </a:rPr>
                  <a:t> </a:t>
                </a:r>
                <a:r>
                  <a:rPr lang="en-US" spc="-10" dirty="0">
                    <a:solidFill>
                      <a:srgbClr val="C00000"/>
                    </a:solidFill>
                    <a:cs typeface="Corbel"/>
                  </a:rPr>
                  <a:t>trivial.</a:t>
                </a:r>
                <a:endParaRPr lang="en-US" dirty="0">
                  <a:cs typeface="Corbel"/>
                </a:endParaRPr>
              </a:p>
              <a:p>
                <a:pPr marL="355600" indent="-342900">
                  <a:lnSpc>
                    <a:spcPct val="10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lang="en-US" dirty="0">
                    <a:cs typeface="Corbel"/>
                  </a:rPr>
                  <a:t>The</a:t>
                </a:r>
                <a:r>
                  <a:rPr lang="en-US" spc="-5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solution</a:t>
                </a:r>
                <a:r>
                  <a:rPr lang="en-US" spc="-10" dirty="0">
                    <a:cs typeface="Corbel"/>
                  </a:rPr>
                  <a:t> </a:t>
                </a:r>
                <a:r>
                  <a:rPr lang="en-US" dirty="0">
                    <a:cs typeface="Corbel"/>
                  </a:rPr>
                  <a:t>is</a:t>
                </a:r>
                <a:r>
                  <a:rPr lang="en-US" spc="-10" dirty="0">
                    <a:cs typeface="Corbel"/>
                  </a:rPr>
                  <a:t> “Backpropagation” algorithm!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Backpropagation is a systematic </a:t>
                </a:r>
                <a:r>
                  <a:rPr lang="en-US" b="1" dirty="0"/>
                  <a:t>numerical </a:t>
                </a:r>
                <a:r>
                  <a:rPr lang="en-US" dirty="0"/>
                  <a:t>method to calculate the partial derivatives (i.e. partial derivative of the cost w.r.t. each</a:t>
                </a:r>
              </a:p>
              <a:p>
                <a:r>
                  <a:rPr lang="en-IN" dirty="0"/>
                  <a:t>     parameter)</a:t>
                </a:r>
                <a:endParaRPr lang="en-US" dirty="0"/>
              </a:p>
              <a:p>
                <a:endParaRPr lang="en-US" dirty="0"/>
              </a:p>
              <a:p>
                <a:pPr marL="355600" indent="-342900">
                  <a:lnSpc>
                    <a:spcPct val="100000"/>
                  </a:lnSpc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endParaRPr lang="en-US" dirty="0">
                  <a:cs typeface="Corbel"/>
                </a:endParaRPr>
              </a:p>
              <a:p>
                <a:pPr marL="393700" indent="-342900">
                  <a:spcBef>
                    <a:spcPts val="340"/>
                  </a:spcBef>
                  <a:buClr>
                    <a:srgbClr val="595959"/>
                  </a:buClr>
                  <a:buFont typeface="Arial" panose="020B0604020202020204" pitchFamily="34" charset="0"/>
                  <a:buChar char="•"/>
                  <a:tabLst>
                    <a:tab pos="393065" algn="l"/>
                  </a:tabLst>
                </a:pPr>
                <a:endParaRPr lang="en-US" dirty="0">
                  <a:cs typeface="Corbel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0792" y="1447800"/>
                <a:ext cx="9140247" cy="4724400"/>
              </a:xfrm>
              <a:blipFill rotWithShape="0">
                <a:blip r:embed="rId2"/>
                <a:stretch>
                  <a:fillRect l="-867" b="-85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</a:t>
            </a:r>
            <a:r>
              <a:rPr lang="en-IN" spc="-45" dirty="0"/>
              <a:t> </a:t>
            </a:r>
            <a:r>
              <a:rPr lang="en-IN" dirty="0"/>
              <a:t>for</a:t>
            </a:r>
            <a:r>
              <a:rPr lang="en-IN" spc="-45" dirty="0"/>
              <a:t> </a:t>
            </a:r>
            <a:r>
              <a:rPr lang="en-IN" dirty="0"/>
              <a:t>Gradient</a:t>
            </a:r>
            <a:r>
              <a:rPr lang="en-IN" spc="-50" dirty="0"/>
              <a:t> </a:t>
            </a:r>
            <a:r>
              <a:rPr lang="en-IN" spc="-10" dirty="0"/>
              <a:t>Computation – Backpropagation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4276" y="6519446"/>
            <a:ext cx="8893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Rumelhart</a:t>
            </a:r>
            <a:r>
              <a:rPr lang="en-US" sz="16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Hinton, Williams, “Learning Representations by Back-Propagating Errors”, 1986</a:t>
            </a:r>
            <a:endParaRPr lang="en-IN" sz="16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3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762" y="2448412"/>
            <a:ext cx="5972174" cy="2085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68217" y="5784756"/>
            <a:ext cx="217804" cy="1545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pPr marL="38100">
                <a:spcBef>
                  <a:spcPts val="5"/>
                </a:spcBef>
              </a:pPr>
              <a:t>60</a:t>
            </a:fld>
            <a:endParaRPr sz="1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5002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37" y="2357248"/>
            <a:ext cx="3919541" cy="21435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6095" y="1981778"/>
            <a:ext cx="3535190" cy="30122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68217" y="5784756"/>
            <a:ext cx="217804" cy="15452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pPr marL="38100">
                <a:spcBef>
                  <a:spcPts val="5"/>
                </a:spcBef>
              </a:pPr>
              <a:t>61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240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3601" y="2971800"/>
            <a:ext cx="5029200" cy="1219200"/>
          </a:xfrm>
        </p:spPr>
        <p:txBody>
          <a:bodyPr/>
          <a:lstStyle/>
          <a:p>
            <a:r>
              <a:rPr lang="en-US" dirty="0"/>
              <a:t>Optional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969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700/1*VmHGb1BIO1glyZ6nFnZ6jA.jpe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458967"/>
            <a:ext cx="6455432" cy="529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 of cost function w.r.t final layer linear function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887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miro.medium.com/max/700/1*dTlvxNjfu8xsaa3QTM5TyA.jpe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248103"/>
            <a:ext cx="3428999" cy="53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 of cost function w.r.t final layer linear function </a:t>
            </a:r>
            <a:br>
              <a:rPr lang="en-US" dirty="0"/>
            </a:br>
            <a:r>
              <a:rPr lang="en-US" dirty="0"/>
              <a:t>(Derivative of sigmoid activation function)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8464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miro.medium.com/max/700/1*S3NrStwJJ167dftoB09Ehg.jpeg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400" y="1544638"/>
            <a:ext cx="4793000" cy="452596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60907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Derivative of cost function w.r.t final layer linear function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603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3796" y="3197733"/>
            <a:ext cx="33718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"/>
                <a:cs typeface="Calibri"/>
              </a:rPr>
              <a:t>Thank</a:t>
            </a:r>
            <a:r>
              <a:rPr sz="4400" b="0" spc="-100" dirty="0">
                <a:latin typeface="Calibri"/>
                <a:cs typeface="Calibri"/>
              </a:rPr>
              <a:t> </a:t>
            </a:r>
            <a:r>
              <a:rPr sz="4400" b="0" spc="-85" dirty="0">
                <a:latin typeface="Calibri"/>
                <a:cs typeface="Calibri"/>
              </a:rPr>
              <a:t>You</a:t>
            </a:r>
            <a:r>
              <a:rPr sz="4400" b="0" spc="-10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All</a:t>
            </a:r>
            <a:r>
              <a:rPr sz="4400" b="0" spc="-90" dirty="0">
                <a:latin typeface="Calibri"/>
                <a:cs typeface="Calibri"/>
              </a:rPr>
              <a:t> </a:t>
            </a:r>
            <a:r>
              <a:rPr sz="4400" b="0" spc="-50" dirty="0">
                <a:latin typeface="Calibri"/>
                <a:cs typeface="Calibri"/>
              </a:rPr>
              <a:t>!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dirty="0">
                <a:latin typeface="Arial"/>
                <a:cs typeface="Arial"/>
              </a:rPr>
              <a:t>BITS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dirty="0"/>
              <a:t>Pilani,</a:t>
            </a:r>
            <a:r>
              <a:rPr spc="-35" dirty="0"/>
              <a:t> </a:t>
            </a:r>
            <a:r>
              <a:rPr dirty="0"/>
              <a:t>Pilani</a:t>
            </a:r>
            <a:r>
              <a:rPr spc="-30" dirty="0"/>
              <a:t> </a:t>
            </a:r>
            <a:r>
              <a:rPr spc="-10" dirty="0"/>
              <a:t>Campus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18501" y="1447800"/>
            <a:ext cx="9140247" cy="4525963"/>
          </a:xfrm>
        </p:spPr>
        <p:txBody>
          <a:bodyPr>
            <a:normAutofit fontScale="92500" lnSpcReduction="10000"/>
          </a:bodyPr>
          <a:lstStyle/>
          <a:p>
            <a:pPr marL="469900" indent="-457200">
              <a:lnSpc>
                <a:spcPct val="100000"/>
              </a:lnSpc>
              <a:spcBef>
                <a:spcPts val="515"/>
              </a:spcBef>
              <a:buClr>
                <a:srgbClr val="595959"/>
              </a:buClr>
              <a:buSzPct val="94736"/>
              <a:buFont typeface="+mj-lt"/>
              <a:buAutoNum type="arabicPeriod"/>
              <a:tabLst>
                <a:tab pos="4692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Gradient</a:t>
            </a:r>
            <a:r>
              <a:rPr lang="en-US" spc="-6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spc="-10" dirty="0">
                <a:solidFill>
                  <a:schemeClr val="tx1"/>
                </a:solidFill>
                <a:cs typeface="Corbel"/>
              </a:rPr>
              <a:t>Descent</a:t>
            </a:r>
            <a:endParaRPr lang="en-US" dirty="0">
              <a:solidFill>
                <a:schemeClr val="tx1"/>
              </a:solidFill>
              <a:cs typeface="Corbel"/>
            </a:endParaRP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Change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weights</a:t>
            </a:r>
            <a:r>
              <a:rPr lang="en-US" spc="-2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ambria Math"/>
              </a:rPr>
              <a:t>𝐖</a:t>
            </a:r>
            <a:r>
              <a:rPr lang="en-US" spc="-35" dirty="0">
                <a:solidFill>
                  <a:schemeClr val="tx1"/>
                </a:solidFill>
                <a:cs typeface="Cambria Math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in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direction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of </a:t>
            </a:r>
            <a:r>
              <a:rPr lang="en-US" dirty="0">
                <a:solidFill>
                  <a:schemeClr val="tx1"/>
                </a:solidFill>
                <a:cs typeface="Corbel"/>
              </a:rPr>
              <a:t>gradient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to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minimize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error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spc="-10" dirty="0">
                <a:solidFill>
                  <a:schemeClr val="tx1"/>
                </a:solidFill>
                <a:cs typeface="Corbel"/>
              </a:rPr>
              <a:t>function.</a:t>
            </a: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endParaRPr lang="en-US" dirty="0">
              <a:solidFill>
                <a:schemeClr val="tx1"/>
              </a:solidFill>
              <a:cs typeface="Corbel"/>
            </a:endParaRPr>
          </a:p>
          <a:p>
            <a:pPr marL="469900" indent="-457200">
              <a:lnSpc>
                <a:spcPct val="100000"/>
              </a:lnSpc>
              <a:spcBef>
                <a:spcPts val="515"/>
              </a:spcBef>
              <a:buClr>
                <a:srgbClr val="595959"/>
              </a:buClr>
              <a:buSzPct val="94736"/>
              <a:buFont typeface="+mj-lt"/>
              <a:buAutoNum type="arabicPeriod"/>
              <a:tabLst>
                <a:tab pos="4692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Chain</a:t>
            </a:r>
            <a:r>
              <a:rPr lang="en-US" spc="-4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spc="-20" dirty="0">
                <a:solidFill>
                  <a:schemeClr val="tx1"/>
                </a:solidFill>
                <a:cs typeface="Corbel"/>
              </a:rPr>
              <a:t>Rule</a:t>
            </a:r>
            <a:endParaRPr lang="en-US" dirty="0">
              <a:solidFill>
                <a:schemeClr val="tx1"/>
              </a:solidFill>
              <a:cs typeface="Corbel"/>
            </a:endParaRP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Use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chain</a:t>
            </a:r>
            <a:r>
              <a:rPr lang="en-US" spc="-3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rule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to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calculate</a:t>
            </a:r>
            <a:r>
              <a:rPr lang="en-US" spc="-3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weights</a:t>
            </a:r>
            <a:r>
              <a:rPr lang="en-US" spc="-25" dirty="0">
                <a:solidFill>
                  <a:schemeClr val="tx1"/>
                </a:solidFill>
                <a:cs typeface="Corbel"/>
              </a:rPr>
              <a:t> of </a:t>
            </a:r>
            <a:r>
              <a:rPr lang="en-US" dirty="0">
                <a:solidFill>
                  <a:schemeClr val="tx1"/>
                </a:solidFill>
                <a:cs typeface="Corbel"/>
              </a:rPr>
              <a:t>the</a:t>
            </a:r>
            <a:r>
              <a:rPr lang="en-US" spc="-50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dirty="0">
                <a:solidFill>
                  <a:schemeClr val="tx1"/>
                </a:solidFill>
                <a:cs typeface="Corbel"/>
              </a:rPr>
              <a:t>intermediate</a:t>
            </a:r>
            <a:r>
              <a:rPr lang="en-US" spc="-45" dirty="0">
                <a:solidFill>
                  <a:schemeClr val="tx1"/>
                </a:solidFill>
                <a:cs typeface="Corbel"/>
              </a:rPr>
              <a:t> </a:t>
            </a:r>
            <a:r>
              <a:rPr lang="en-US" spc="-10" dirty="0">
                <a:solidFill>
                  <a:schemeClr val="tx1"/>
                </a:solidFill>
                <a:cs typeface="Corbel"/>
              </a:rPr>
              <a:t>weights</a:t>
            </a: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endParaRPr lang="en-US" dirty="0">
              <a:solidFill>
                <a:schemeClr val="tx1"/>
              </a:solidFill>
              <a:cs typeface="Corbel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  <a:cs typeface="Corbel"/>
              </a:rPr>
              <a:t>Dynamic</a:t>
            </a:r>
            <a:r>
              <a:rPr lang="en-IN" spc="-65" dirty="0">
                <a:solidFill>
                  <a:schemeClr val="tx1"/>
                </a:solidFill>
                <a:cs typeface="Corbel"/>
              </a:rPr>
              <a:t> </a:t>
            </a:r>
            <a:r>
              <a:rPr lang="en-IN" dirty="0">
                <a:solidFill>
                  <a:schemeClr val="tx1"/>
                </a:solidFill>
                <a:cs typeface="Corbel"/>
              </a:rPr>
              <a:t>Programming</a:t>
            </a:r>
            <a:r>
              <a:rPr lang="en-IN" spc="-60" dirty="0">
                <a:solidFill>
                  <a:schemeClr val="tx1"/>
                </a:solidFill>
                <a:cs typeface="Corbel"/>
              </a:rPr>
              <a:t> </a:t>
            </a:r>
            <a:r>
              <a:rPr lang="en-IN" spc="-10" dirty="0">
                <a:solidFill>
                  <a:schemeClr val="tx1"/>
                </a:solidFill>
                <a:cs typeface="Corbel"/>
              </a:rPr>
              <a:t>(Memorization)</a:t>
            </a:r>
            <a:endParaRPr lang="en-IN" dirty="0">
              <a:solidFill>
                <a:schemeClr val="tx1"/>
              </a:solidFill>
              <a:cs typeface="Corbel"/>
            </a:endParaRP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Parameter gradients depend on the gradients of the earlier layers!</a:t>
            </a:r>
          </a:p>
          <a:p>
            <a:pPr marL="951865" marR="5080" lvl="1" indent="-457200">
              <a:lnSpc>
                <a:spcPct val="110700"/>
              </a:lnSpc>
              <a:spcBef>
                <a:spcPts val="135"/>
              </a:spcBef>
              <a:buClr>
                <a:srgbClr val="595959"/>
              </a:buClr>
              <a:buSzPct val="93333"/>
              <a:buFont typeface="Arial" panose="020B0604020202020204" pitchFamily="34" charset="0"/>
              <a:buChar char="•"/>
              <a:tabLst>
                <a:tab pos="812165" algn="l"/>
              </a:tabLst>
            </a:pPr>
            <a:r>
              <a:rPr lang="en-US" dirty="0">
                <a:solidFill>
                  <a:schemeClr val="tx1"/>
                </a:solidFill>
                <a:cs typeface="Corbel"/>
              </a:rPr>
              <a:t>So, when computing gradients at each layer, we can reuse gradients computed for higher layers for lower layers (i.e., memorization).</a:t>
            </a:r>
            <a:endParaRPr lang="en-IN" dirty="0">
              <a:solidFill>
                <a:schemeClr val="tx1"/>
              </a:solidFill>
              <a:cs typeface="Corbel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</a:t>
            </a:r>
            <a:r>
              <a:rPr lang="en-US" spc="-55" dirty="0"/>
              <a:t> </a:t>
            </a:r>
            <a:r>
              <a:rPr lang="en-US" dirty="0"/>
              <a:t>Intuitions</a:t>
            </a:r>
            <a:r>
              <a:rPr lang="en-US" spc="-50" dirty="0"/>
              <a:t> </a:t>
            </a:r>
            <a:r>
              <a:rPr lang="en-US" dirty="0"/>
              <a:t>Required</a:t>
            </a:r>
            <a:r>
              <a:rPr lang="en-US" spc="-55" dirty="0"/>
              <a:t> </a:t>
            </a:r>
            <a:r>
              <a:rPr lang="en-US" dirty="0"/>
              <a:t>for</a:t>
            </a:r>
            <a:r>
              <a:rPr lang="en-US" spc="-55" dirty="0"/>
              <a:t> </a:t>
            </a:r>
            <a:r>
              <a:rPr lang="en-IN" spc="-10" dirty="0"/>
              <a:t>Backpropagation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52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The Computation Graph of A Neural Network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A61E31-5C95-5949-8CE0-3DA74D1EA69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377" y="1495168"/>
            <a:ext cx="8910051" cy="3263504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represent any neural network in terms of a computation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loss function can be computed by moving from left to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B0693BAD-B243-1142-B1DE-3B28DC4B7B29}"/>
                  </a:ext>
                </a:extLst>
              </p:cNvPr>
              <p:cNvSpPr/>
              <p:nvPr/>
            </p:nvSpPr>
            <p:spPr>
              <a:xfrm>
                <a:off x="1323924" y="3555404"/>
                <a:ext cx="1598635" cy="4542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B0693BAD-B243-1142-B1DE-3B28DC4B7B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32" y="3597539"/>
                <a:ext cx="2131513" cy="605642"/>
              </a:xfrm>
              <a:prstGeom prst="roundRect">
                <a:avLst/>
              </a:prstGeom>
              <a:blipFill>
                <a:blip r:embed="rId3"/>
                <a:stretch>
                  <a:fillRect l="-1176" r="-17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13712E-42A3-FC40-BB10-E7E88A51E0F8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847495" y="3394401"/>
            <a:ext cx="476429" cy="388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D285D2-F6C8-6044-A4FF-86B0B25BCD68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842137" y="3782520"/>
            <a:ext cx="481787" cy="353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69A8825-7A8C-AB4A-B59A-9F26EC89D118}"/>
                  </a:ext>
                </a:extLst>
              </p:cNvPr>
              <p:cNvSpPr/>
              <p:nvPr/>
            </p:nvSpPr>
            <p:spPr>
              <a:xfrm>
                <a:off x="282898" y="3214796"/>
                <a:ext cx="545342" cy="333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69A8825-7A8C-AB4A-B59A-9F26EC89D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7" y="3143394"/>
                <a:ext cx="652165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52FD94-38B3-0342-9FFD-0DC3F6689443}"/>
                  </a:ext>
                </a:extLst>
              </p:cNvPr>
              <p:cNvSpPr/>
              <p:nvPr/>
            </p:nvSpPr>
            <p:spPr>
              <a:xfrm>
                <a:off x="461159" y="3588461"/>
                <a:ext cx="34817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1500" b="1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52FD94-38B3-0342-9FFD-0DC3F6689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8" y="3641614"/>
                <a:ext cx="38985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09A8925-24DC-0D45-A767-740A1EC0FDA2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842137" y="3782520"/>
            <a:ext cx="4817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E711357-F121-C04D-8AA1-93815DEFFC83}"/>
                  </a:ext>
                </a:extLst>
              </p:cNvPr>
              <p:cNvSpPr/>
              <p:nvPr/>
            </p:nvSpPr>
            <p:spPr>
              <a:xfrm>
                <a:off x="209666" y="4005257"/>
                <a:ext cx="617477" cy="333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b="1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E711357-F121-C04D-8AA1-93815DEFF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54" y="4197343"/>
                <a:ext cx="748346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5351584E-D41F-4049-A934-29972C76E694}"/>
                  </a:ext>
                </a:extLst>
              </p:cNvPr>
              <p:cNvSpPr/>
              <p:nvPr/>
            </p:nvSpPr>
            <p:spPr>
              <a:xfrm>
                <a:off x="3115055" y="3552158"/>
                <a:ext cx="1201109" cy="4542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5351584E-D41F-4049-A934-29972C76E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407" y="3593211"/>
                <a:ext cx="1601478" cy="605642"/>
              </a:xfrm>
              <a:prstGeom prst="roundRect">
                <a:avLst/>
              </a:prstGeom>
              <a:blipFill>
                <a:blip r:embed="rId7"/>
                <a:stretch>
                  <a:fillRect l="-781" r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B0EE920-23D7-5543-9520-4EC6EFF992F6}"/>
              </a:ext>
            </a:extLst>
          </p:cNvPr>
          <p:cNvCxnSpPr>
            <a:cxnSpLocks/>
            <a:stCxn id="60" idx="3"/>
            <a:endCxn id="116" idx="1"/>
          </p:cNvCxnSpPr>
          <p:nvPr/>
        </p:nvCxnSpPr>
        <p:spPr>
          <a:xfrm flipV="1">
            <a:off x="2922559" y="3779274"/>
            <a:ext cx="192497" cy="32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38212474-8BB9-C04C-8FAC-E88316DEC04E}"/>
                  </a:ext>
                </a:extLst>
              </p:cNvPr>
              <p:cNvSpPr/>
              <p:nvPr/>
            </p:nvSpPr>
            <p:spPr>
              <a:xfrm>
                <a:off x="7878298" y="3548280"/>
                <a:ext cx="1083131" cy="4542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GB" sz="15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5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GB" sz="15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38212474-8BB9-C04C-8FAC-E88316DEC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398" y="3588040"/>
                <a:ext cx="1444174" cy="60564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id="{F411BBCF-AD84-854F-BFF5-47A434FDB586}"/>
                  </a:ext>
                </a:extLst>
              </p:cNvPr>
              <p:cNvSpPr/>
              <p:nvPr/>
            </p:nvSpPr>
            <p:spPr>
              <a:xfrm>
                <a:off x="4508662" y="3554953"/>
                <a:ext cx="1790144" cy="4542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sup>
                      </m:sSup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id="{F411BBCF-AD84-854F-BFF5-47A434FDB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48" y="3596938"/>
                <a:ext cx="2386859" cy="605642"/>
              </a:xfrm>
              <a:prstGeom prst="roundRect">
                <a:avLst/>
              </a:prstGeom>
              <a:blipFill>
                <a:blip r:embed="rId9"/>
                <a:stretch>
                  <a:fillRect l="-1053" r="-2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ounded Rectangle 131">
                <a:extLst>
                  <a:ext uri="{FF2B5EF4-FFF2-40B4-BE49-F238E27FC236}">
                    <a16:creationId xmlns:a16="http://schemas.microsoft.com/office/drawing/2014/main" id="{59701A8F-08BE-D749-82C0-502336CCAA6A}"/>
                  </a:ext>
                </a:extLst>
              </p:cNvPr>
              <p:cNvSpPr/>
              <p:nvPr/>
            </p:nvSpPr>
            <p:spPr>
              <a:xfrm>
                <a:off x="6479437" y="3548280"/>
                <a:ext cx="1201109" cy="45423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sz="1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Rounded Rectangle 131">
                <a:extLst>
                  <a:ext uri="{FF2B5EF4-FFF2-40B4-BE49-F238E27FC236}">
                    <a16:creationId xmlns:a16="http://schemas.microsoft.com/office/drawing/2014/main" id="{59701A8F-08BE-D749-82C0-502336CCA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250" y="3588040"/>
                <a:ext cx="1601478" cy="605642"/>
              </a:xfrm>
              <a:prstGeom prst="roundRect">
                <a:avLst/>
              </a:prstGeom>
              <a:blipFill>
                <a:blip r:embed="rId10"/>
                <a:stretch>
                  <a:fillRect r="-39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B4420E4-AEF4-9647-9CF1-B6B72BABD8C8}"/>
              </a:ext>
            </a:extLst>
          </p:cNvPr>
          <p:cNvCxnSpPr>
            <a:cxnSpLocks/>
            <a:stCxn id="131" idx="3"/>
          </p:cNvCxnSpPr>
          <p:nvPr/>
        </p:nvCxnSpPr>
        <p:spPr>
          <a:xfrm>
            <a:off x="6298806" y="3782069"/>
            <a:ext cx="192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695AC81-0E42-2D43-BA9D-C7C60F28BB9D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315260" y="3782069"/>
            <a:ext cx="1934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51814F7-A584-0941-ABBA-C4DD6A6CBA68}"/>
              </a:ext>
            </a:extLst>
          </p:cNvPr>
          <p:cNvCxnSpPr>
            <a:cxnSpLocks/>
          </p:cNvCxnSpPr>
          <p:nvPr/>
        </p:nvCxnSpPr>
        <p:spPr>
          <a:xfrm>
            <a:off x="7680547" y="3780897"/>
            <a:ext cx="192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8F271A6-1A65-ED42-BA92-56E032E99A16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336602" y="3023777"/>
            <a:ext cx="172059" cy="758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F5FF656-5AE5-3640-B7BF-5BC976E884EA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321419" y="3303047"/>
            <a:ext cx="187242" cy="479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2AC7B2-BE7B-6840-914C-D423D8D81155}"/>
                  </a:ext>
                </a:extLst>
              </p:cNvPr>
              <p:cNvSpPr/>
              <p:nvPr/>
            </p:nvSpPr>
            <p:spPr>
              <a:xfrm>
                <a:off x="3867917" y="2816628"/>
                <a:ext cx="545342" cy="333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442AC7B2-BE7B-6840-914C-D423D8D81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22" y="2612504"/>
                <a:ext cx="652166" cy="4133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5234B9D-D3B7-8E41-BECD-7D6DF67653E6}"/>
                  </a:ext>
                </a:extLst>
              </p:cNvPr>
              <p:cNvSpPr/>
              <p:nvPr/>
            </p:nvSpPr>
            <p:spPr>
              <a:xfrm>
                <a:off x="3794685" y="3174506"/>
                <a:ext cx="617477" cy="333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15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x-none" sz="1500" b="1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5234B9D-D3B7-8E41-BECD-7D6DF6765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579" y="3089674"/>
                <a:ext cx="748346" cy="4133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ectangle 139">
            <a:extLst>
              <a:ext uri="{FF2B5EF4-FFF2-40B4-BE49-F238E27FC236}">
                <a16:creationId xmlns:a16="http://schemas.microsoft.com/office/drawing/2014/main" id="{F46F9A40-6536-D040-B4CB-D9D1DAF4DCB9}"/>
              </a:ext>
            </a:extLst>
          </p:cNvPr>
          <p:cNvSpPr/>
          <p:nvPr/>
        </p:nvSpPr>
        <p:spPr>
          <a:xfrm>
            <a:off x="1937284" y="4550923"/>
            <a:ext cx="514275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x-none" sz="2100" b="1" dirty="0">
                <a:solidFill>
                  <a:srgbClr val="00B0F0"/>
                </a:solidFill>
              </a:rPr>
              <a:t>The corresponding computation graph</a:t>
            </a:r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4A9235A5-9E7C-6241-8B03-9123E3D90FD0}"/>
              </a:ext>
            </a:extLst>
          </p:cNvPr>
          <p:cNvSpPr/>
          <p:nvPr/>
        </p:nvSpPr>
        <p:spPr>
          <a:xfrm rot="5400000">
            <a:off x="4551579" y="39254"/>
            <a:ext cx="130359" cy="8689344"/>
          </a:xfrm>
          <a:prstGeom prst="righ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75072" y="5738983"/>
                <a:ext cx="59436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̂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dirty="0" smtClean="0">
                          <a:latin typeface="Cambria Math" panose="02040503050406030204" pitchFamily="18" charset="0"/>
                        </a:rPr>
                        <m:t>̂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400" b="1" i="1" dirty="0" smtClean="0">
                              <a:latin typeface="Cambria Math" panose="02040503050406030204" pitchFamily="18" charset="0"/>
                            </a:rPr>
                            <m:t>̂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72" y="5738983"/>
                <a:ext cx="5943600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7170" y="5255084"/>
            <a:ext cx="387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Cross entropy cost function: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0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Backward Propagation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4017" y="2286000"/>
            <a:ext cx="8855842" cy="1595838"/>
            <a:chOff x="12290" y="1478097"/>
            <a:chExt cx="8855842" cy="15958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29FF4FC-0DAC-0542-8AF8-575DA415B0F5}"/>
                    </a:ext>
                  </a:extLst>
                </p:cNvPr>
                <p:cNvSpPr/>
                <p:nvPr/>
              </p:nvSpPr>
              <p:spPr>
                <a:xfrm>
                  <a:off x="55898" y="2740895"/>
                  <a:ext cx="617477" cy="3330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5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1500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x-none" sz="1500" b="1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9FF4FC-0DAC-0542-8AF8-575DA415B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8" y="2740895"/>
                  <a:ext cx="617477" cy="33304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12290" y="1478097"/>
              <a:ext cx="8855842" cy="1516958"/>
              <a:chOff x="12290" y="1478097"/>
              <a:chExt cx="8855842" cy="151695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2290" y="1478097"/>
                <a:ext cx="8678531" cy="1516958"/>
                <a:chOff x="282898" y="2816628"/>
                <a:chExt cx="8678531" cy="1516958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769F8367-C224-7F45-9DEF-90C73642C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0615" y="4009185"/>
                  <a:ext cx="0" cy="3244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B4A6C235-4E40-DD4D-824B-56E59A9D7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93" y="4333586"/>
                  <a:ext cx="1301223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E5522DB-D1B4-6449-9132-5A227E8B68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9393" y="4002512"/>
                  <a:ext cx="0" cy="32437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A15DAC30-A8F2-954E-8366-5607D59B2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3924" y="3555404"/>
                      <a:ext cx="1598635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ounded Rectangle 21">
                      <a:extLst>
                        <a:ext uri="{FF2B5EF4-FFF2-40B4-BE49-F238E27FC236}">
                          <a16:creationId xmlns:a16="http://schemas.microsoft.com/office/drawing/2014/main" id="{A15DAC30-A8F2-954E-8366-5607D59B25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65232" y="3597539"/>
                      <a:ext cx="2131513" cy="605642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l="-1176" r="-176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EEE3800-2BB4-2846-AD76-F4BAA5C17F34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7495" y="3394401"/>
                  <a:ext cx="476429" cy="3881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1645657-7BCD-9A44-B54B-091387EC902F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 flipV="1">
                  <a:off x="842137" y="3782520"/>
                  <a:ext cx="481787" cy="3537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EF450534-9A36-6740-8BA8-7897F9BEC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898" y="3214796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EF450534-9A36-6740-8BA8-7897F9BEC86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197" y="3143394"/>
                      <a:ext cx="652165" cy="41331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159" y="3588461"/>
                      <a:ext cx="348172" cy="3231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EA5E7216-3516-C347-8D1E-8CD7260DD79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878" y="3641614"/>
                      <a:ext cx="389850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6B92EDD4-D151-A844-9A91-C8DFF0F8EC47}"/>
                    </a:ext>
                  </a:extLst>
                </p:cNvPr>
                <p:cNvCxnSpPr>
                  <a:cxnSpLocks/>
                  <a:endCxn id="22" idx="1"/>
                </p:cNvCxnSpPr>
                <p:nvPr/>
              </p:nvCxnSpPr>
              <p:spPr>
                <a:xfrm>
                  <a:off x="842137" y="3782520"/>
                  <a:ext cx="48178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055" y="3552158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Rounded Rectangle 28">
                      <a:extLst>
                        <a:ext uri="{FF2B5EF4-FFF2-40B4-BE49-F238E27FC236}">
                          <a16:creationId xmlns:a16="http://schemas.microsoft.com/office/drawing/2014/main" id="{DCE6A734-8911-BD4D-B9F3-1889AB85DB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3407" y="3593211"/>
                      <a:ext cx="1601478" cy="605642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l="-781" r="-312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964E0AF-E783-9741-A9AB-A17DF523C9BD}"/>
                    </a:ext>
                  </a:extLst>
                </p:cNvPr>
                <p:cNvCxnSpPr>
                  <a:cxnSpLocks/>
                  <a:stCxn id="22" idx="3"/>
                  <a:endCxn id="29" idx="1"/>
                </p:cNvCxnSpPr>
                <p:nvPr/>
              </p:nvCxnSpPr>
              <p:spPr>
                <a:xfrm flipV="1">
                  <a:off x="2922559" y="3779274"/>
                  <a:ext cx="192497" cy="324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id="{0054831A-234F-9B4A-B799-E13760D59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8298" y="3548280"/>
                      <a:ext cx="1083131" cy="454232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𝓛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GB" sz="15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Rounded Rectangle 3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054831A-234F-9B4A-B799-E13760D597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78298" y="3548280"/>
                      <a:ext cx="1083131" cy="454232"/>
                    </a:xfrm>
                    <a:prstGeom prst="round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8662" y="3554953"/>
                      <a:ext cx="1790144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 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Rounded Rectangle 37">
                      <a:extLst>
                        <a:ext uri="{FF2B5EF4-FFF2-40B4-BE49-F238E27FC236}">
                          <a16:creationId xmlns:a16="http://schemas.microsoft.com/office/drawing/2014/main" id="{63DEA5B3-2DE3-8B40-BC98-1CA953CC40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1548" y="3596938"/>
                      <a:ext cx="2386859" cy="605642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1053" r="-2105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id="{34CFCF7F-0D2D-4C49-9D2A-22A68A612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9437" y="3548280"/>
                      <a:ext cx="1201109" cy="45423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rIns="0"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GB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x-none" sz="15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Rounded Rectangle 38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34CFCF7F-0D2D-4C49-9D2A-22A68A61228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79437" y="3548280"/>
                      <a:ext cx="1201109" cy="454232"/>
                    </a:xfrm>
                    <a:prstGeom prst="roundRect">
                      <a:avLst/>
                    </a:prstGeom>
                    <a:blipFill rotWithShape="0">
                      <a:blip r:embed="rId11"/>
                      <a:stretch>
                        <a:fillRect r="-3483"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68851DB-7964-C047-9770-39FDAD6C1548}"/>
                    </a:ext>
                  </a:extLst>
                </p:cNvPr>
                <p:cNvCxnSpPr>
                  <a:cxnSpLocks/>
                  <a:stCxn id="38" idx="3"/>
                </p:cNvCxnSpPr>
                <p:nvPr/>
              </p:nvCxnSpPr>
              <p:spPr>
                <a:xfrm>
                  <a:off x="6298806" y="3782069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6B27910-26B8-5647-AA54-E03E0847EF08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15260" y="3782069"/>
                  <a:ext cx="19340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A90C1CD-2E03-BD43-8354-01E59118A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0547" y="3780897"/>
                  <a:ext cx="1924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2566A0E4-E606-594D-AB1F-CD337B351D0D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36602" y="3023777"/>
                  <a:ext cx="172059" cy="758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7F1B53B-20FD-BF47-A067-C83E3DCF37A5}"/>
                    </a:ext>
                  </a:extLst>
                </p:cNvPr>
                <p:cNvCxnSpPr>
                  <a:cxnSpLocks/>
                  <a:endCxn id="38" idx="1"/>
                </p:cNvCxnSpPr>
                <p:nvPr/>
              </p:nvCxnSpPr>
              <p:spPr>
                <a:xfrm>
                  <a:off x="4321419" y="3303047"/>
                  <a:ext cx="187242" cy="47902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7917" y="2816628"/>
                      <a:ext cx="545342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dirty="0"/>
                    </a:p>
                  </p:txBody>
                </p:sp>
              </mc:Choice>
              <mc:Fallback xmlns=""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6A75BC9-9751-DF4A-BA36-4E8F857B35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7222" y="2612504"/>
                      <a:ext cx="652166" cy="41331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4685" y="3174506"/>
                      <a:ext cx="617477" cy="3330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1500" b="1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oMath>
                        </m:oMathPara>
                      </a14:m>
                      <a:endParaRPr lang="x-none" sz="1500" b="1" dirty="0"/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E4F603-2206-9D42-8F26-1586531F6B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59579" y="3089674"/>
                      <a:ext cx="748346" cy="41331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Q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7910882" y="1613792"/>
                    <a:ext cx="957250" cy="38113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̂</m:t>
                        </m:r>
                      </m:oMath>
                    </a14:m>
                    <a:r>
                      <a:rPr lang="en-US" b="1" dirty="0"/>
                      <a:t> =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b="1" i="1" dirty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0882" y="1613792"/>
                    <a:ext cx="957250" cy="38113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911" t="-4762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27009" y="4251900"/>
                <a:ext cx="8619294" cy="861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none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  <m:r>
                        <a:rPr lang="en-GB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x-none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GB" sz="24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4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24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d>
                        <m:dPr>
                          <m:ctrlP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𝒚𝒍𝒐𝒈</m:t>
                          </m:r>
                          <m:d>
                            <m:dPr>
                              <m:ctrlP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GB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𝒍𝒐𝒈</m:t>
                          </m:r>
                          <m:d>
                            <m:dPr>
                              <m:ctrlP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2400" b="1" i="1" baseline="300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09" y="4251900"/>
                <a:ext cx="8619294" cy="86107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ABA228F-1737-2640-8E14-6A39C8B3946E}"/>
                  </a:ext>
                </a:extLst>
              </p:cNvPr>
              <p:cNvSpPr/>
              <p:nvPr/>
            </p:nvSpPr>
            <p:spPr>
              <a:xfrm>
                <a:off x="2721892" y="5066173"/>
                <a:ext cx="4174480" cy="876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p>
                          <m:sSupPr>
                            <m:ctrlP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den>
                    </m:f>
                    <m:r>
                      <a:rPr lang="en-GB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x-none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GB" sz="32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GB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x-none" sz="3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ABA228F-1737-2640-8E14-6A39C8B39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892" y="5066173"/>
                <a:ext cx="4174480" cy="876843"/>
              </a:xfrm>
              <a:prstGeom prst="rect">
                <a:avLst/>
              </a:prstGeom>
              <a:blipFill rotWithShape="0">
                <a:blip r:embed="rId16"/>
                <a:stretch>
                  <a:fillRect l="-3801" b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868992" y="3818711"/>
                <a:ext cx="12747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a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[2]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</a:t>
                </a:r>
                <a:r>
                  <a:rPr lang="en-GB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</m:oMath>
                </a14:m>
                <a:endParaRPr lang="en-I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992" y="3818711"/>
                <a:ext cx="1274708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7656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467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2253</Words>
  <Application>Microsoft Office PowerPoint</Application>
  <PresentationFormat>On-screen Show (4:3)</PresentationFormat>
  <Paragraphs>455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85" baseType="lpstr">
      <vt:lpstr>Arial</vt:lpstr>
      <vt:lpstr>Arial MT</vt:lpstr>
      <vt:lpstr>Arial Unicode MS</vt:lpstr>
      <vt:lpstr>Calibri</vt:lpstr>
      <vt:lpstr>Cambria</vt:lpstr>
      <vt:lpstr>Cambria Math</vt:lpstr>
      <vt:lpstr>Comic Sans MS</vt:lpstr>
      <vt:lpstr>Corbel</vt:lpstr>
      <vt:lpstr>Lucida Sans Unicode</vt:lpstr>
      <vt:lpstr>Microsoft Sans Serif</vt:lpstr>
      <vt:lpstr>Sitka Banner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1_Office Theme</vt:lpstr>
      <vt:lpstr> Deep Learning</vt:lpstr>
      <vt:lpstr>Deep Neural Network</vt:lpstr>
      <vt:lpstr>PowerPoint Presentation</vt:lpstr>
      <vt:lpstr>Training: Go Forwards, then Backwards…</vt:lpstr>
      <vt:lpstr>Training Neural Networks: optimizing parameters</vt:lpstr>
      <vt:lpstr>Algorithm for Gradient Computation – Backpropagation</vt:lpstr>
      <vt:lpstr>Key Intuitions Required for Backpropagation</vt:lpstr>
      <vt:lpstr>The Computation Graph of A Neural Network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</vt:lpstr>
      <vt:lpstr>Backward Propagation: Summary </vt:lpstr>
      <vt:lpstr>Equations for layer l</vt:lpstr>
      <vt:lpstr>Forward Propagation Algorithm</vt:lpstr>
      <vt:lpstr>Update the Parameters</vt:lpstr>
      <vt:lpstr>PowerPoint Presentation</vt:lpstr>
      <vt:lpstr>Example</vt:lpstr>
      <vt:lpstr>Array broadcasting</vt:lpstr>
      <vt:lpstr>Array broadcasting</vt:lpstr>
      <vt:lpstr>Array broadcasting</vt:lpstr>
      <vt:lpstr>Exercise  -  MSE  Loss</vt:lpstr>
      <vt:lpstr>Solution</vt:lpstr>
      <vt:lpstr>Exercise  -  BCE</vt:lpstr>
      <vt:lpstr>Solution</vt:lpstr>
      <vt:lpstr>Exercise (without vectorization)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– With vectorization</vt:lpstr>
      <vt:lpstr>Computation  Graph  for  Forward  Pass</vt:lpstr>
      <vt:lpstr>Computation  Graph  for  Cost  Function</vt:lpstr>
      <vt:lpstr>Computation  Graph  for  Backward  Pass</vt:lpstr>
      <vt:lpstr>Demo</vt:lpstr>
      <vt:lpstr>Practice problems</vt:lpstr>
      <vt:lpstr>Example 1 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Computational Graph for Back Propagation</vt:lpstr>
      <vt:lpstr>Example 2</vt:lpstr>
      <vt:lpstr>PowerPoint Presentation</vt:lpstr>
      <vt:lpstr>PowerPoint Presentation</vt:lpstr>
      <vt:lpstr>Optional</vt:lpstr>
      <vt:lpstr>Derivative of cost function w.r.t final layer linear function </vt:lpstr>
      <vt:lpstr>Derivative of cost function w.r.t final layer linear function  (Derivative of sigmoid activation function) </vt:lpstr>
      <vt:lpstr>Derivative of cost function w.r.t final layer linear function  </vt:lpstr>
      <vt:lpstr>Thank You All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Deep Neural Network</dc:title>
  <dc:creator/>
  <cp:lastModifiedBy/>
  <cp:revision>2</cp:revision>
  <dcterms:created xsi:type="dcterms:W3CDTF">2024-04-27T03:15:43Z</dcterms:created>
  <dcterms:modified xsi:type="dcterms:W3CDTF">2024-12-17T01:38:50Z</dcterms:modified>
</cp:coreProperties>
</file>